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510" r:id="rId2"/>
    <p:sldId id="512" r:id="rId3"/>
    <p:sldId id="548" r:id="rId4"/>
    <p:sldId id="539" r:id="rId5"/>
    <p:sldId id="533" r:id="rId6"/>
    <p:sldId id="550" r:id="rId7"/>
    <p:sldId id="549" r:id="rId8"/>
    <p:sldId id="551" r:id="rId9"/>
    <p:sldId id="547" r:id="rId10"/>
    <p:sldId id="514" r:id="rId11"/>
    <p:sldId id="562" r:id="rId12"/>
    <p:sldId id="563" r:id="rId13"/>
    <p:sldId id="552" r:id="rId14"/>
    <p:sldId id="521" r:id="rId15"/>
    <p:sldId id="540" r:id="rId16"/>
    <p:sldId id="524" r:id="rId17"/>
    <p:sldId id="553" r:id="rId18"/>
    <p:sldId id="542" r:id="rId19"/>
    <p:sldId id="564" r:id="rId20"/>
    <p:sldId id="565" r:id="rId21"/>
    <p:sldId id="566" r:id="rId22"/>
    <p:sldId id="523" r:id="rId23"/>
    <p:sldId id="529" r:id="rId24"/>
    <p:sldId id="567" r:id="rId25"/>
    <p:sldId id="5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최종 논문 ppt" id="{BBF2E6DA-807C-4113-A71B-8BDEB7A5CDC7}">
          <p14:sldIdLst>
            <p14:sldId id="510"/>
            <p14:sldId id="512"/>
            <p14:sldId id="548"/>
            <p14:sldId id="539"/>
            <p14:sldId id="533"/>
            <p14:sldId id="550"/>
            <p14:sldId id="549"/>
            <p14:sldId id="551"/>
            <p14:sldId id="547"/>
            <p14:sldId id="514"/>
            <p14:sldId id="562"/>
            <p14:sldId id="563"/>
            <p14:sldId id="552"/>
            <p14:sldId id="521"/>
            <p14:sldId id="540"/>
            <p14:sldId id="524"/>
            <p14:sldId id="553"/>
            <p14:sldId id="542"/>
            <p14:sldId id="564"/>
            <p14:sldId id="565"/>
            <p14:sldId id="566"/>
            <p14:sldId id="523"/>
            <p14:sldId id="529"/>
            <p14:sldId id="567"/>
            <p14:sldId id="5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>
      <p:cViewPr varScale="1">
        <p:scale>
          <a:sx n="57" d="100"/>
          <a:sy n="57" d="100"/>
        </p:scale>
        <p:origin x="1108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473170FF-5406-43BE-BF6D-0969DDB88E78}" type="datetime1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E68E83EC-9A59-4B6B-98EF-797DC14AF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32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안녕하세요</a:t>
            </a:r>
            <a:r>
              <a:rPr lang="en-US" altLang="ko-KR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스마트 팩토리 최적화를 위한 </a:t>
            </a:r>
            <a:r>
              <a:rPr lang="en-US" altLang="ko-KR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GAF </a:t>
            </a:r>
            <a:r>
              <a:rPr lang="ko-KR" altLang="en-US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기반 시계열 클러스터링 및 변동성 분석 주제로 발표 시작하겠습니다</a:t>
            </a:r>
            <a:r>
              <a:rPr lang="en-US" altLang="ko-KR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발표자 </a:t>
            </a:r>
            <a:r>
              <a:rPr lang="ko-KR" altLang="en-US" sz="1200" b="0" err="1">
                <a:solidFill>
                  <a:srgbClr val="0066A6"/>
                </a:solidFill>
                <a:latin typeface="+mj-lt"/>
                <a:ea typeface="+mj-ea"/>
                <a:cs typeface="+mj-cs"/>
              </a:rPr>
              <a:t>구남석이라고</a:t>
            </a:r>
            <a:r>
              <a:rPr lang="ko-KR" altLang="en-US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 합니다</a:t>
            </a:r>
            <a:r>
              <a:rPr lang="en-US" altLang="ko-KR" sz="1200" b="0">
                <a:solidFill>
                  <a:srgbClr val="0066A6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E83EC-9A59-4B6B-98EF-797DC14AFC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290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381C7-49DF-9899-8C0B-FDA74D92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D32193-E8C6-078C-30D5-9FD3C808E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04E381-C420-9DF8-7447-79AB05B8D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</a:pP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왼쪽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그래프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색상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변경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해보기</a:t>
            </a:r>
          </a:p>
          <a:p>
            <a:pPr algn="just">
              <a:lnSpc>
                <a:spcPct val="160000"/>
              </a:lnSpc>
            </a:pPr>
            <a:endParaRPr lang="en-US" altLang="ko-KR" sz="1800" kern="0">
              <a:solidFill>
                <a:srgbClr val="000000"/>
              </a:solidFill>
              <a:latin typeface="함초롬바탕" panose="02030604000101010101" pitchFamily="18" charset="-127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7B3826-BD53-82FB-1023-900D4DDC4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0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FC63-DAA1-46CD-0A4C-3F5D0D953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8D76E4-07BA-7F1A-A4D2-3DF806701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B9A60-3C9E-79B6-8F80-0A518230B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209B2-3829-1A75-3DB6-4C6292C15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4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7721-BD4F-0C93-52CC-A772C37E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DFCBBD-5E85-0658-3FC0-4D5B8B8F6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BA601A-9502-33F2-ACD2-2C8EED3BA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</a:pPr>
            <a:r>
              <a:rPr lang="ko-KR" kern="0">
                <a:solidFill>
                  <a:srgbClr val="000000"/>
                </a:solidFill>
                <a:ea typeface="맑은 고딕"/>
              </a:rPr>
              <a:t>이상치를 탐지하기 위해 군집화를 이용해서 데이터의 정상치와 이상치를 </a:t>
            </a:r>
            <a:r>
              <a:rPr lang="ko-KR" altLang="en-US" kern="0">
                <a:solidFill>
                  <a:srgbClr val="000000"/>
                </a:solidFill>
                <a:ea typeface="맑은 고딕"/>
              </a:rPr>
              <a:t>분리하였습니다</a:t>
            </a:r>
            <a:endParaRPr lang="en-US" altLang="ko-KR" kern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CCA49-196E-876D-DEB3-C3B9D4A72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478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0E112-AFA6-BED8-04F8-8253DAB2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E017D-520D-203F-5BBF-A581F46AA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28AA3A-1F0D-B6E7-98E4-745F3E792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4E8B0D-0C82-6B76-2350-5196C8A8A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1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7721-BD4F-0C93-52CC-A772C37E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DFCBBD-5E85-0658-3FC0-4D5B8B8F6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BA601A-9502-33F2-ACD2-2C8EED3BA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CCA49-196E-876D-DEB3-C3B9D4A72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8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41745-1A78-F106-9FF0-007D95D57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088159-938E-7514-70CB-4C3F5BE77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61AD2D-3482-D5CB-0279-068FD2D4B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FB04B-85F8-03E1-AE9C-46943B29F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1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D166C-FEC0-E82C-566E-FA49A853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82364E-A6C8-E351-8CF9-26B868581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0476D-F057-22AC-76CA-C07B151FE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ED066B-DFC2-A1B5-B356-67D93E619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43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E8A7A-DA8D-BEE9-F9CF-442E3580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8AFFA2-BC86-E1E9-3559-72EE2203A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31DE4-A88F-96AA-D3D9-EF612A301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4CBF2-005F-49F4-7464-157AF48C2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1B2D1-AF40-5F65-C271-0D759E0B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68A82F-D93A-442E-8E83-AE63833D4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92CB9F-CADA-0FB5-6495-4176D1810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02EE1-9AE5-0066-F67B-F6DC0B333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49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7721-BD4F-0C93-52CC-A772C37E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DFCBBD-5E85-0658-3FC0-4D5B8B8F6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BA601A-9502-33F2-ACD2-2C8EED3BA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CCA49-196E-876D-DEB3-C3B9D4A72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3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목차입니다</a:t>
            </a:r>
            <a:r>
              <a:rPr lang="en-US" altLang="ko-KR"/>
              <a:t>.</a:t>
            </a:r>
          </a:p>
          <a:p>
            <a:r>
              <a:rPr lang="ko-KR" altLang="en-US"/>
              <a:t>연구배경을 시작으로</a:t>
            </a:r>
            <a:r>
              <a:rPr lang="en-US" altLang="ko-KR"/>
              <a:t>, </a:t>
            </a:r>
            <a:r>
              <a:rPr lang="ko-KR" altLang="en-US"/>
              <a:t>데이터 분석 방법</a:t>
            </a:r>
            <a:r>
              <a:rPr lang="en-US" altLang="ko-KR"/>
              <a:t>, </a:t>
            </a:r>
            <a:r>
              <a:rPr lang="ko-KR" altLang="en-US"/>
              <a:t>결과</a:t>
            </a:r>
            <a:r>
              <a:rPr lang="en-US" altLang="ko-KR"/>
              <a:t>, </a:t>
            </a:r>
            <a:r>
              <a:rPr lang="ko-KR" altLang="en-US"/>
              <a:t>그리고 마지막으로 결론 및 향후 연구 방향에 대해 발표하겠습니다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23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7721-BD4F-0C93-52CC-A772C37E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DFCBBD-5E85-0658-3FC0-4D5B8B8F6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BA601A-9502-33F2-ACD2-2C8EED3BA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</a:pPr>
            <a:r>
              <a:rPr lang="ko-KR" kern="0">
                <a:solidFill>
                  <a:srgbClr val="000000"/>
                </a:solidFill>
              </a:rPr>
              <a:t>하이브리드 적용한 두 모델 모두 높은 성능을 보였다</a:t>
            </a:r>
            <a:r>
              <a:rPr lang="en-US" kern="0" spc="0">
                <a:solidFill>
                  <a:srgbClr val="000000"/>
                </a:solidFill>
                <a:effectLst/>
              </a:rPr>
              <a:t>.</a:t>
            </a: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CCA49-196E-876D-DEB3-C3B9D4A72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87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24B9-D8D6-3DD7-AE4B-782E3945D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A11003-E98C-0F6C-669F-F2C01878F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AE63FF-4FEF-C996-673F-DE9AE3346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b="1" kern="0">
                <a:solidFill>
                  <a:srgbClr val="000000"/>
                </a:solidFill>
                <a:ea typeface="맑은 고딕"/>
              </a:rPr>
              <a:t>이 연구는 에너지 소비 최적화와 지속 가능한 에너지 사용에 기여할 것으로 </a:t>
            </a:r>
            <a:r>
              <a:rPr lang="ko-KR" altLang="en-US" b="1" kern="0">
                <a:solidFill>
                  <a:srgbClr val="000000"/>
                </a:solidFill>
                <a:ea typeface="맑은 고딕"/>
              </a:rPr>
              <a:t>기대</a:t>
            </a:r>
            <a:endParaRPr lang="en-US" altLang="ko-KR" kern="0" spc="0">
              <a:solidFill>
                <a:srgbClr val="000000"/>
              </a:solidFill>
              <a:effectLst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CA05E-C44E-BEE1-8F27-06DD33861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CDD4-C5A4-F377-0F67-99DEA587E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CAAD44-D544-6217-A931-49610C09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95B77B-5D0B-C18E-04B6-1EE9C6860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AAE17-7D25-D34D-1E2A-7F84708FA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5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8FCB0-134C-3787-0C7E-02A0A9EF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2BF8BB-02EC-21C5-BC6B-5A8A854EF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B0B92E-0B1F-9E87-7BC1-D32BACD8D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5CCC7-569B-8E16-5C24-61C0D1A5F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2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1F66C-39DD-8C02-9380-D14483D08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3147B1-7BC3-F9F2-73E8-9EEF8A7A5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AD7C7-4C37-6B39-BF1A-5FEA8A13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DAEF4-8EE7-73F3-3D46-52E05CFA4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34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3E4EB-00DD-65E5-9230-8E449FEC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A9AFBF-A14F-E716-364E-C4337CCA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95305-7AA7-C9D4-8DB3-0048D6C4C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AA92E-25E6-9C69-C008-D19202876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1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18809-6351-2EC4-B811-6D06DE4FA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9D75A5-A339-C8AE-9621-AB7A10C9B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158A6-AC85-E36E-3610-4EA479617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 세계적으로 기후변화가 진행 중입니다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대기 중 이산화 탄소 농도는 지속해서 증가하는 추세이고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누적 이산화 탄소 배출량에 비례하여 지구 평균 온도가 상승하고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8087A-6958-CD7D-68FE-1141DB82C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86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7721-BD4F-0C93-52CC-A772C37E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DFCBBD-5E85-0658-3FC0-4D5B8B8F6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BA601A-9502-33F2-ACD2-2C8EED3BA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</a:pP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왼쪽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그래프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색상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변경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해보기</a:t>
            </a:r>
          </a:p>
          <a:p>
            <a:pPr algn="just">
              <a:lnSpc>
                <a:spcPct val="160000"/>
              </a:lnSpc>
            </a:pPr>
            <a:endParaRPr lang="en-US" altLang="ko-KR" sz="1800" kern="0">
              <a:solidFill>
                <a:srgbClr val="000000"/>
              </a:solidFill>
              <a:latin typeface="함초롬바탕" panose="02030604000101010101" pitchFamily="18" charset="-127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CCA49-196E-876D-DEB3-C3B9D4A72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01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E9710-59DB-7C59-D4CB-3B622F18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6D067-5E13-BA77-0C30-3F18A034A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A64CB9-AC5A-038F-7CB7-61C2D8733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</a:pP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왼쪽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그래프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색상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변경</a:t>
            </a:r>
            <a:r>
              <a:rPr lang="en-US" altLang="ko-KR" sz="1800" kern="0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 </a:t>
            </a:r>
            <a:r>
              <a:rPr lang="en-US" altLang="ko-KR" sz="1800" kern="0" err="1">
                <a:solidFill>
                  <a:srgbClr val="000000"/>
                </a:solidFill>
                <a:latin typeface="함초롬바탕" panose="02030604000101010101" pitchFamily="18" charset="-127"/>
                <a:ea typeface="맑은 고딕"/>
              </a:rPr>
              <a:t>해보기</a:t>
            </a:r>
          </a:p>
          <a:p>
            <a:pPr algn="just">
              <a:lnSpc>
                <a:spcPct val="160000"/>
              </a:lnSpc>
            </a:pPr>
            <a:endParaRPr lang="en-US" altLang="ko-KR" sz="1800" kern="0">
              <a:solidFill>
                <a:srgbClr val="000000"/>
              </a:solidFill>
              <a:latin typeface="함초롬바탕" panose="02030604000101010101" pitchFamily="18" charset="-127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EC15E-6375-CFBA-B3FB-995F38C91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7BC48-836C-4073-B3C9-8E88977332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060D5-0F70-4F30-A1AE-E31E8B535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4EB5FC-B8D8-4C63-8F73-B918016D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88E9E-4D40-4442-AE00-D9A14BBB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8D233-C1FD-4A53-8FD9-DC46C5DB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0BA4D-2ED2-4487-A7D8-91AD08BA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41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2B4-8F2C-4F36-A3D3-663B179B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5F9410-13B1-43E9-BF0B-E36E995B7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A1A2-3305-4D0E-8F89-C9B692C0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96B32-608C-4725-883C-57EA54E4B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01C3E3-B5BD-4BD8-A1E7-D531E752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75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7BA696-1518-4041-9F54-4EB223D26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CCA03C-7D4B-4E66-AD49-9767B8BE0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D21D3-37E9-4894-8B97-DA701894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AFEE0-5733-4363-B576-9A14773E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71488-9CED-4007-9E48-81A3E25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F3615-088F-4088-A57D-26367DAF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D34D3-3161-4532-AFAC-9F7F3A5D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41999-DFBC-4579-BBB8-5C04BF50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EAE80-B062-43F8-AE76-1345DE42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AAFB5-4342-4A85-B36A-21E6CC92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2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43753-4878-4AB2-ACD2-F59FE8E6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BA8B5-0984-4729-A5E7-A79FB71F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E3AEC-6FD6-4A44-93A0-9FB7E551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2B4C71-16B2-4D9B-B8CF-C54C761B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910C12-3FB3-4B50-822D-7835A321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00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DAF49-9D91-49BC-BF1F-2296320C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C1852-8ADD-49AE-BE7A-B2DD0778A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0BD55-8AAB-447B-8924-FF6A39810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BD230-592E-490C-987C-FB9BD679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734DCE-B20B-40A7-8021-07B0ACFC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EF791F-D5E7-4181-8DB4-8D4B1635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2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88500-5BA5-4165-B6B0-F6E41674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539B6-FE0D-4DFE-839A-081BDB80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DFC14-B85A-483E-9373-3D748A0F9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E7F4A0-CE9B-4968-977D-9BFAEDDF3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740E1-1AB4-4EF9-971A-BBB9457D6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51CC0B-EE6D-432B-A8CA-1BA9A078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1ED383-0A95-4847-99F3-CDF934EA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E74703-D194-49ED-B5D3-22DF52E6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60455-1E00-4B02-BA5D-77E60FF5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D06477-A83C-415B-850B-01B426E1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74DD59-6795-434A-8DC0-62454DAA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C5B4CC-8F37-4A6E-96CD-83CBD473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FB7CFB-7D13-4DC4-906E-F99D0696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E76D35-5140-4DCE-920D-161F8625C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DC943-6E9B-4D62-B41B-F16DE537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76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447FA-4A4E-4F18-B8B5-2D38E642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B5B21-E177-4AE0-B9AE-733EAC7B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2E7832-8E42-4C64-8926-292C7F40B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9900F9-048E-4F03-8345-B1FB64D9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DECB52-FAC3-4A63-AA86-0CF57498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576183-2936-4927-9CC6-A0BA7CC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6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DB24-F516-4453-BB99-44A5A9EC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0F23AC-480E-47E0-87B2-46518C4F5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3457AD-B029-4345-9608-1F6E3C9D4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3E2D5-3369-4570-A9AD-3BA2F2BE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C43F9-AAB0-472D-8553-03ECE3FF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1C74A-CF7D-4A75-910B-5A88E3E6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8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E02047-4C86-4C49-9133-80A88958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C4213-40A4-474A-933C-29B75D1BE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83346-507B-469E-9538-3F1D9EDDB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1AA4-B241-4DF4-979D-1AF93DD2C167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E9B9F-921E-40FA-829A-16745C1A9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3AAB3-43EB-4192-97FA-FB5B311B2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851C5-7B34-4B19-A66F-BD607B341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4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mailto:mfireon@naver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>
            <a:extLst>
              <a:ext uri="{FF2B5EF4-FFF2-40B4-BE49-F238E27FC236}">
                <a16:creationId xmlns:a16="http://schemas.microsoft.com/office/drawing/2014/main" id="{041BAAF1-ED0B-922B-5A9F-745BA4ECF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3748"/>
          <a:stretch/>
        </p:blipFill>
        <p:spPr>
          <a:xfrm>
            <a:off x="7950674" y="0"/>
            <a:ext cx="4241327" cy="686286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Google Shape;93;p13">
            <a:extLst>
              <a:ext uri="{FF2B5EF4-FFF2-40B4-BE49-F238E27FC236}">
                <a16:creationId xmlns:a16="http://schemas.microsoft.com/office/drawing/2014/main" id="{A02E52B7-D47B-862C-C9F9-81B1DD1D03F1}"/>
              </a:ext>
            </a:extLst>
          </p:cNvPr>
          <p:cNvSpPr txBox="1"/>
          <p:nvPr/>
        </p:nvSpPr>
        <p:spPr>
          <a:xfrm>
            <a:off x="414752" y="5328823"/>
            <a:ext cx="7144059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sz="1200" b="1">
                <a:latin typeface="Malgun Gothic"/>
                <a:ea typeface="Malgun Gothic"/>
              </a:rPr>
              <a:t>저  </a:t>
            </a:r>
            <a:r>
              <a:rPr lang="ko-KR" altLang="en-US" sz="1200" b="1">
                <a:latin typeface="Malgun Gothic"/>
                <a:ea typeface="Malgun Gothic"/>
              </a:rPr>
              <a:t> </a:t>
            </a:r>
            <a:r>
              <a:rPr lang="ko-KR" sz="1200" b="1">
                <a:latin typeface="Malgun Gothic"/>
                <a:ea typeface="Malgun Gothic"/>
              </a:rPr>
              <a:t>자</a:t>
            </a:r>
            <a:r>
              <a:rPr lang="en-US" altLang="ko-KR" sz="1200" b="1">
                <a:latin typeface="Malgun Gothic"/>
                <a:ea typeface="Malgun Gothic"/>
              </a:rPr>
              <a:t>: </a:t>
            </a:r>
            <a:r>
              <a:rPr lang="en-US" altLang="ko-KR" sz="1200" b="1" err="1">
                <a:latin typeface="Malgun Gothic"/>
                <a:ea typeface="Malgun Gothic"/>
              </a:rPr>
              <a:t>권우현</a:t>
            </a:r>
            <a:r>
              <a:rPr lang="en-US" altLang="ko-KR" sz="1200" b="1">
                <a:latin typeface="Malgun Gothic"/>
                <a:ea typeface="Malgun Gothic"/>
              </a:rPr>
              <a:t>, </a:t>
            </a:r>
            <a:r>
              <a:rPr lang="en-US" altLang="ko-KR" sz="1200" b="1" err="1">
                <a:latin typeface="Malgun Gothic"/>
                <a:ea typeface="Malgun Gothic"/>
              </a:rPr>
              <a:t>박준성</a:t>
            </a:r>
            <a:r>
              <a:rPr lang="en-US" altLang="ko-KR" sz="1200" b="1">
                <a:latin typeface="Malgun Gothic"/>
                <a:ea typeface="Malgun Gothic"/>
              </a:rPr>
              <a:t>, </a:t>
            </a:r>
            <a:r>
              <a:rPr lang="en-US" altLang="ko-KR" sz="1200" b="1" err="1">
                <a:latin typeface="Malgun Gothic"/>
                <a:ea typeface="Malgun Gothic"/>
              </a:rPr>
              <a:t>구남석</a:t>
            </a:r>
            <a:r>
              <a:rPr lang="en-US" sz="1200" b="1">
                <a:latin typeface="Malgun Gothic"/>
                <a:ea typeface="Malgun Gothic"/>
              </a:rPr>
              <a:t>(</a:t>
            </a:r>
            <a:r>
              <a:rPr lang="ko-KR" sz="1200" b="1" err="1">
                <a:latin typeface="Malgun Gothic"/>
                <a:ea typeface="Malgun Gothic"/>
              </a:rPr>
              <a:t>국립한밭대</a:t>
            </a:r>
            <a:r>
              <a:rPr lang="en-US" sz="1200" b="1">
                <a:latin typeface="Malgun Gothic"/>
                <a:ea typeface="Malgun Gothic"/>
              </a:rPr>
              <a:t>), </a:t>
            </a:r>
            <a:r>
              <a:rPr lang="ko-KR" sz="1200" b="1" err="1">
                <a:latin typeface="Malgun Gothic"/>
                <a:ea typeface="Malgun Gothic"/>
              </a:rPr>
              <a:t>이충호</a:t>
            </a:r>
            <a:r>
              <a:rPr lang="en-US" altLang="ko-KR" sz="1200" b="1">
                <a:latin typeface="Malgun Gothic"/>
                <a:ea typeface="Malgun Gothic"/>
              </a:rPr>
              <a:t>, </a:t>
            </a:r>
            <a:r>
              <a:rPr lang="ko-KR" sz="1200" b="1" err="1">
                <a:latin typeface="Malgun Gothic"/>
                <a:ea typeface="Malgun Gothic"/>
              </a:rPr>
              <a:t>허태욱</a:t>
            </a:r>
            <a:r>
              <a:rPr lang="en-US" sz="1200" b="1">
                <a:latin typeface="Malgun Gothic"/>
                <a:ea typeface="Malgun Gothic"/>
              </a:rPr>
              <a:t>(</a:t>
            </a:r>
            <a:r>
              <a:rPr lang="en-US" altLang="ko-KR" sz="1200" b="1">
                <a:latin typeface="Malgun Gothic"/>
                <a:ea typeface="Malgun Gothic"/>
              </a:rPr>
              <a:t>ETRI</a:t>
            </a:r>
            <a:r>
              <a:rPr lang="en-US" sz="1200" b="1">
                <a:latin typeface="Malgun Gothic"/>
                <a:ea typeface="Malgun Gothic"/>
              </a:rPr>
              <a:t>), </a:t>
            </a:r>
            <a:r>
              <a:rPr lang="en-US" altLang="ko-KR" sz="1200" b="1">
                <a:latin typeface="Malgun Gothic"/>
                <a:ea typeface="Malgun Gothic"/>
              </a:rPr>
              <a:t>*</a:t>
            </a:r>
            <a:r>
              <a:rPr lang="ko-KR" altLang="en-US" sz="1200" b="1" err="1">
                <a:latin typeface="Malgun Gothic"/>
                <a:ea typeface="Malgun Gothic"/>
              </a:rPr>
              <a:t>이상금</a:t>
            </a:r>
            <a:r>
              <a:rPr lang="en-US" sz="1200" b="1">
                <a:latin typeface="Malgun Gothic"/>
                <a:ea typeface="Malgun Gothic"/>
              </a:rPr>
              <a:t>(</a:t>
            </a:r>
            <a:r>
              <a:rPr lang="ko-KR" sz="1200" b="1" err="1">
                <a:latin typeface="Malgun Gothic"/>
                <a:ea typeface="Malgun Gothic"/>
              </a:rPr>
              <a:t>국립한밭대</a:t>
            </a:r>
            <a:r>
              <a:rPr lang="en-US" sz="1200" b="1">
                <a:latin typeface="Malgun Gothic"/>
                <a:ea typeface="Malgun Gothic"/>
              </a:rPr>
              <a:t>)</a:t>
            </a:r>
            <a:endParaRPr lang="en-US" sz="12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Malgun Gothic"/>
                <a:ea typeface="Malgun Gothic"/>
              </a:rPr>
              <a:t>발표자: </a:t>
            </a:r>
            <a:r>
              <a:rPr lang="ko-KR" altLang="en-US" sz="1200" b="1" err="1">
                <a:latin typeface="Malgun Gothic"/>
                <a:ea typeface="Malgun Gothic"/>
              </a:rPr>
              <a:t>권우현</a:t>
            </a:r>
            <a:r>
              <a:rPr lang="ko-KR" altLang="en-US" sz="1200" b="1">
                <a:latin typeface="Malgun Gothic"/>
                <a:ea typeface="Malgun Gothic"/>
              </a:rPr>
              <a:t> </a:t>
            </a:r>
            <a:r>
              <a:rPr lang="ko-KR" altLang="en-US" sz="1200" b="1">
                <a:latin typeface="Malgun Gothic"/>
                <a:ea typeface="Malgun Gothic"/>
                <a:hlinkClick r:id="rId4"/>
              </a:rPr>
              <a:t>mfireon@naver.com</a:t>
            </a:r>
            <a:endParaRPr lang="en-US" sz="12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Malgun Gothic"/>
                <a:ea typeface="Malgun Gothic"/>
              </a:rPr>
              <a:t>발표일: 2025.02.05</a:t>
            </a:r>
          </a:p>
          <a:p>
            <a:pPr>
              <a:lnSpc>
                <a:spcPct val="200000"/>
              </a:lnSpc>
            </a:pPr>
            <a:endParaRPr lang="en-US" altLang="ko-KR" sz="1200" b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553A3-05DC-4C73-03A4-4CBB0362DD25}"/>
              </a:ext>
            </a:extLst>
          </p:cNvPr>
          <p:cNvSpPr txBox="1"/>
          <p:nvPr/>
        </p:nvSpPr>
        <p:spPr>
          <a:xfrm>
            <a:off x="255467" y="2898599"/>
            <a:ext cx="7499276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24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24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24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24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24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  <a:p>
            <a:endParaRPr lang="ko-KR" altLang="en-US" sz="1600" b="1" dirty="0">
              <a:ea typeface="+mn-lt"/>
              <a:cs typeface="+mn-lt"/>
            </a:endParaRPr>
          </a:p>
          <a:p>
            <a:pPr algn="ctr"/>
            <a:r>
              <a:rPr lang="ko-KR" sz="1400" b="1" dirty="0" err="1">
                <a:ea typeface="+mn-lt"/>
                <a:cs typeface="+mn-lt"/>
              </a:rPr>
              <a:t>Industrial</a:t>
            </a:r>
            <a:r>
              <a:rPr lang="ko-KR" sz="1400" b="1" dirty="0">
                <a:ea typeface="+mn-lt"/>
                <a:cs typeface="+mn-lt"/>
              </a:rPr>
              <a:t> Power Data </a:t>
            </a:r>
            <a:r>
              <a:rPr lang="ko-KR" sz="1400" b="1" dirty="0" err="1">
                <a:ea typeface="+mn-lt"/>
                <a:cs typeface="+mn-lt"/>
              </a:rPr>
              <a:t>Analysis</a:t>
            </a:r>
            <a:r>
              <a:rPr lang="ko-KR" sz="1400" b="1" dirty="0">
                <a:ea typeface="+mn-lt"/>
                <a:cs typeface="+mn-lt"/>
              </a:rPr>
              <a:t> and </a:t>
            </a:r>
            <a:r>
              <a:rPr lang="ko-KR" sz="1400" b="1" dirty="0" err="1">
                <a:ea typeface="+mn-lt"/>
                <a:cs typeface="+mn-lt"/>
              </a:rPr>
              <a:t>Optimization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Using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a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Hybrid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Anomaly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Detection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Technique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Combining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Isolation</a:t>
            </a:r>
            <a:r>
              <a:rPr lang="ko-KR" sz="1400" b="1" dirty="0">
                <a:ea typeface="+mn-lt"/>
                <a:cs typeface="+mn-lt"/>
              </a:rPr>
              <a:t> </a:t>
            </a:r>
            <a:r>
              <a:rPr lang="ko-KR" sz="1400" b="1" dirty="0" err="1">
                <a:ea typeface="+mn-lt"/>
                <a:cs typeface="+mn-lt"/>
              </a:rPr>
              <a:t>Forest</a:t>
            </a:r>
            <a:r>
              <a:rPr lang="ko-KR" sz="1400" b="1" dirty="0">
                <a:ea typeface="+mn-lt"/>
                <a:cs typeface="+mn-lt"/>
              </a:rPr>
              <a:t> and </a:t>
            </a:r>
            <a:r>
              <a:rPr lang="ko-KR" sz="1400" b="1" dirty="0" err="1">
                <a:ea typeface="+mn-lt"/>
                <a:cs typeface="+mn-lt"/>
              </a:rPr>
              <a:t>Autoencoder</a:t>
            </a:r>
            <a:endParaRPr lang="ko-KR" sz="1400" b="1" dirty="0">
              <a:ea typeface="맑은 고딕"/>
              <a:cs typeface="+mj-cs"/>
            </a:endParaRPr>
          </a:p>
        </p:txBody>
      </p:sp>
      <p:pic>
        <p:nvPicPr>
          <p:cNvPr id="7" name="그림 6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E461B90-44C0-ABE4-1A4C-18F3B061D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54" y="2163871"/>
            <a:ext cx="2924175" cy="609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B8864B-9F57-B0A3-3AF8-10D01354AAE1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9" name="Google Shape;90;p13">
              <a:extLst>
                <a:ext uri="{FF2B5EF4-FFF2-40B4-BE49-F238E27FC236}">
                  <a16:creationId xmlns:a16="http://schemas.microsoft.com/office/drawing/2014/main" id="{AC5EEC5B-5E93-6A3D-9CFA-DC7C423929D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1;p13">
              <a:extLst>
                <a:ext uri="{FF2B5EF4-FFF2-40B4-BE49-F238E27FC236}">
                  <a16:creationId xmlns:a16="http://schemas.microsoft.com/office/drawing/2014/main" id="{2B13DE61-7C66-F826-B1D4-D00E085D357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4" descr="시그니춰 가로타입4">
              <a:extLst>
                <a:ext uri="{FF2B5EF4-FFF2-40B4-BE49-F238E27FC236}">
                  <a16:creationId xmlns:a16="http://schemas.microsoft.com/office/drawing/2014/main" id="{399787AA-5527-D149-52D8-229A0B9CD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039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DACC-4619-103F-B923-B7192566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C9DDCA-F5B4-7D17-746D-C9C65C76EF55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F850DF-E758-06A7-FCB7-A5C8CCF22199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BBDEE-1B51-137B-FE9E-0EFD54D29C3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  <a:endParaRPr lang="ko-KR" altLang="en-US" sz="2400" b="1">
                <a:solidFill>
                  <a:srgbClr val="0066A6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67563-0D2C-F479-DE3D-61E66A32DA81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DA145611-86C4-321F-B9B0-3A8EC7F8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2" y="1721100"/>
            <a:ext cx="6096000" cy="405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2C84D-CF8F-504F-4B3F-770576EED736}"/>
              </a:ext>
            </a:extLst>
          </p:cNvPr>
          <p:cNvSpPr txBox="1"/>
          <p:nvPr/>
        </p:nvSpPr>
        <p:spPr>
          <a:xfrm>
            <a:off x="662785" y="1152523"/>
            <a:ext cx="402306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Ø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 -</a:t>
            </a:r>
            <a:r>
              <a:rPr lang="ko-KR" altLang="en-US" b="1">
                <a:solidFill>
                  <a:schemeClr val="accent5"/>
                </a:solidFill>
                <a:latin typeface="맑은 고딕"/>
                <a:ea typeface="맑은 고딕"/>
              </a:rPr>
              <a:t> 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데이터 정규화</a:t>
            </a:r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83FCC8-1FAE-11D6-AC59-F512638062C0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5" name="Google Shape;90;p13">
              <a:extLst>
                <a:ext uri="{FF2B5EF4-FFF2-40B4-BE49-F238E27FC236}">
                  <a16:creationId xmlns:a16="http://schemas.microsoft.com/office/drawing/2014/main" id="{46A970A8-7EC2-5A97-5BC9-8AEA87C1E18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1;p13">
              <a:extLst>
                <a:ext uri="{FF2B5EF4-FFF2-40B4-BE49-F238E27FC236}">
                  <a16:creationId xmlns:a16="http://schemas.microsoft.com/office/drawing/2014/main" id="{4AC6359B-BC2C-1F1C-0A1B-F6418C1B2EB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4" descr="시그니춰 가로타입4">
              <a:extLst>
                <a:ext uri="{FF2B5EF4-FFF2-40B4-BE49-F238E27FC236}">
                  <a16:creationId xmlns:a16="http://schemas.microsoft.com/office/drawing/2014/main" id="{A150A7F3-50A6-C40C-D894-A6F5060BA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A54C58-A73C-42EF-27D5-F6A23464D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DFCC96D-FE6E-B4B7-8949-64FF8D79B7C3}"/>
              </a:ext>
            </a:extLst>
          </p:cNvPr>
          <p:cNvSpPr/>
          <p:nvPr/>
        </p:nvSpPr>
        <p:spPr>
          <a:xfrm>
            <a:off x="3284304" y="5001889"/>
            <a:ext cx="422934" cy="4229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495637-C299-445C-2B79-7710C548F4E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570973" y="3240506"/>
            <a:ext cx="1174701" cy="176138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EB20259-8BA7-DA66-A981-A5FAB8117DD1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3645301" y="3692055"/>
            <a:ext cx="1321335" cy="137177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라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E0DA166-855F-351B-253C-19FED8A54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354" y="-453908"/>
            <a:ext cx="1114485" cy="433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BDCB8676-AC9F-F6C0-025D-C44CDE0E36FE}"/>
              </a:ext>
            </a:extLst>
          </p:cNvPr>
          <p:cNvSpPr/>
          <p:nvPr/>
        </p:nvSpPr>
        <p:spPr>
          <a:xfrm>
            <a:off x="4745674" y="2788957"/>
            <a:ext cx="892659" cy="90309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645DA-B952-8B05-A17B-D49376FD9BA2}"/>
              </a:ext>
            </a:extLst>
          </p:cNvPr>
          <p:cNvSpPr txBox="1"/>
          <p:nvPr/>
        </p:nvSpPr>
        <p:spPr>
          <a:xfrm>
            <a:off x="7011548" y="3433146"/>
            <a:ext cx="3354223" cy="1152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600" b="1" dirty="0" err="1">
                <a:latin typeface="맑은 고딕"/>
                <a:ea typeface="맑은 고딕"/>
              </a:rPr>
              <a:t>Min-Max</a:t>
            </a:r>
            <a:r>
              <a:rPr lang="ko-KR" altLang="en-US" sz="1600" b="1" dirty="0">
                <a:latin typeface="맑은 고딕"/>
                <a:ea typeface="맑은 고딕"/>
              </a:rPr>
              <a:t> 정규화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/>
                <a:ea typeface="맑은 고딕"/>
              </a:rPr>
              <a:t> 모든 값을 0~1 사이로 변환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/>
                <a:ea typeface="맑은 고딕"/>
              </a:rPr>
              <a:t> 이후 클러스터링 시 성능 향상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644FAB-E1EF-8D6A-043D-5CE2665CC4A5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</a:rPr>
              <a:t>10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131F54-8268-D59D-CC8A-1926AB9D165C}"/>
              </a:ext>
            </a:extLst>
          </p:cNvPr>
          <p:cNvGrpSpPr/>
          <p:nvPr/>
        </p:nvGrpSpPr>
        <p:grpSpPr>
          <a:xfrm>
            <a:off x="7011538" y="1950899"/>
            <a:ext cx="3615816" cy="1152688"/>
            <a:chOff x="7011538" y="1950899"/>
            <a:chExt cx="3615816" cy="1152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9CBB1F-ECFF-BF02-F479-F1AD97C77633}"/>
                </a:ext>
              </a:extLst>
            </p:cNvPr>
            <p:cNvSpPr txBox="1"/>
            <p:nvPr/>
          </p:nvSpPr>
          <p:spPr>
            <a:xfrm>
              <a:off x="7011549" y="1950899"/>
              <a:ext cx="3615805" cy="11526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600" b="1" dirty="0">
                  <a:latin typeface="맑은 고딕"/>
                  <a:ea typeface="맑은 고딕"/>
                </a:rPr>
                <a:t>데이터의 </a:t>
              </a:r>
              <a:r>
                <a:rPr lang="ko-KR" altLang="en-US" sz="1600" b="1" dirty="0">
                  <a:solidFill>
                    <a:srgbClr val="C00000"/>
                  </a:solidFill>
                  <a:latin typeface="맑은 고딕"/>
                  <a:ea typeface="맑은 고딕"/>
                </a:rPr>
                <a:t>분포</a:t>
              </a:r>
              <a:r>
                <a:rPr lang="ko-KR" altLang="en-US" sz="1600" b="1" dirty="0">
                  <a:latin typeface="맑은 고딕"/>
                  <a:ea typeface="맑은 고딕"/>
                </a:rPr>
                <a:t>가 크게 </a:t>
              </a:r>
              <a:r>
                <a:rPr lang="ko-KR" altLang="en-US" sz="1600" b="1" dirty="0" err="1">
                  <a:latin typeface="맑은 고딕"/>
                  <a:ea typeface="맑은 고딕"/>
                </a:rPr>
                <a:t>차이남</a:t>
              </a:r>
              <a:endParaRPr lang="ko-KR" altLang="en-US" sz="1600" b="1">
                <a:latin typeface="맑은 고딕"/>
                <a:ea typeface="맑은 고딕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600" b="1" dirty="0">
                  <a:solidFill>
                    <a:srgbClr val="C00000"/>
                  </a:solidFill>
                  <a:latin typeface="맑은 고딕"/>
                  <a:ea typeface="맑은 고딕"/>
                </a:rPr>
                <a:t>정규화</a:t>
              </a:r>
              <a:r>
                <a:rPr lang="ko-KR" altLang="en-US" sz="1600" b="1" dirty="0">
                  <a:solidFill>
                    <a:srgbClr val="000000"/>
                  </a:solidFill>
                  <a:latin typeface="맑은 고딕"/>
                  <a:ea typeface="맑은 고딕"/>
                </a:rPr>
                <a:t>를</a:t>
              </a:r>
              <a:r>
                <a:rPr lang="ko-KR" altLang="en-US" sz="1600" b="1" dirty="0">
                  <a:latin typeface="맑은 고딕"/>
                  <a:ea typeface="맑은 고딕"/>
                </a:rPr>
                <a:t> 통해 데이터의 스케일을 조정할 필요가 있음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3B8FD5-9F7B-AE41-7772-F548F675C7D4}"/>
                </a:ext>
              </a:extLst>
            </p:cNvPr>
            <p:cNvSpPr txBox="1"/>
            <p:nvPr/>
          </p:nvSpPr>
          <p:spPr>
            <a:xfrm>
              <a:off x="7011538" y="2385115"/>
              <a:ext cx="25020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ko-KR" altLang="en-US" dirty="0">
                  <a:ea typeface="맑은 고딕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97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89E7-8D3D-1784-5B3A-96DCF950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58554C-17FA-0F48-0ED8-0A250F820F4C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2EC1D8-BD94-B213-FE6C-B2771140789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  <a:endParaRPr lang="ko-KR" altLang="en-US" sz="2400" b="1">
                <a:solidFill>
                  <a:srgbClr val="0066A6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CB7A2F-93F4-7082-02BB-25A554E441F5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A4802F-0F3B-7F5F-CD69-EDBD219B932E}"/>
              </a:ext>
            </a:extLst>
          </p:cNvPr>
          <p:cNvSpPr txBox="1"/>
          <p:nvPr/>
        </p:nvSpPr>
        <p:spPr>
          <a:xfrm>
            <a:off x="662785" y="1301841"/>
            <a:ext cx="3664151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b="1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- 클러스터링</a:t>
            </a:r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FB9310-61CE-EF63-73BE-C48BC43250D6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5" name="Google Shape;90;p13">
              <a:extLst>
                <a:ext uri="{FF2B5EF4-FFF2-40B4-BE49-F238E27FC236}">
                  <a16:creationId xmlns:a16="http://schemas.microsoft.com/office/drawing/2014/main" id="{87C164B1-8CFD-1025-1696-95F9C664AEC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1;p13">
              <a:extLst>
                <a:ext uri="{FF2B5EF4-FFF2-40B4-BE49-F238E27FC236}">
                  <a16:creationId xmlns:a16="http://schemas.microsoft.com/office/drawing/2014/main" id="{A8CEC8FC-B6B8-7349-93E1-1AEDE037BB4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4" descr="시그니춰 가로타입4">
              <a:extLst>
                <a:ext uri="{FF2B5EF4-FFF2-40B4-BE49-F238E27FC236}">
                  <a16:creationId xmlns:a16="http://schemas.microsoft.com/office/drawing/2014/main" id="{DEF767F2-6CB2-6BC6-094A-65F5C1BF3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8549419-9072-9A34-34E9-0812896A8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2D1C50-D694-31C7-CA9B-E98B13773081}"/>
              </a:ext>
            </a:extLst>
          </p:cNvPr>
          <p:cNvSpPr txBox="1"/>
          <p:nvPr/>
        </p:nvSpPr>
        <p:spPr>
          <a:xfrm>
            <a:off x="8264152" y="1971776"/>
            <a:ext cx="3354223" cy="22606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600" b="1" dirty="0">
                <a:latin typeface="맑은 고딕"/>
                <a:ea typeface="맑은 고딕"/>
              </a:rPr>
              <a:t>비슷한 </a:t>
            </a:r>
            <a:r>
              <a:rPr lang="ko-KR" altLang="en-US" sz="1600" b="1" dirty="0">
                <a:solidFill>
                  <a:schemeClr val="accent5"/>
                </a:solidFill>
                <a:latin typeface="맑은 고딕"/>
                <a:ea typeface="맑은 고딕"/>
              </a:rPr>
              <a:t>시계열 분포</a:t>
            </a:r>
            <a:r>
              <a:rPr lang="ko-KR" altLang="en-US" sz="1600" b="1" dirty="0">
                <a:latin typeface="맑은 고딕"/>
                <a:ea typeface="맑은 고딕"/>
              </a:rPr>
              <a:t>를 보이는 데이터끼리 클러스터링 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600" b="1" dirty="0">
                <a:latin typeface="맑은 고딕"/>
                <a:ea typeface="맑은 고딕"/>
              </a:rPr>
              <a:t>클러스터 수에 따라 데이터의 분포가 분류됨</a:t>
            </a:r>
            <a:endParaRPr lang="ko-KR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600" b="1" dirty="0">
                <a:latin typeface="맑은 고딕"/>
                <a:ea typeface="맑은 고딕"/>
              </a:rPr>
              <a:t>분류된 데이터는 각각 </a:t>
            </a: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이상치</a:t>
            </a:r>
            <a:r>
              <a:rPr lang="ko-KR" altLang="en-US" sz="1600" b="1" dirty="0">
                <a:latin typeface="맑은 고딕"/>
                <a:ea typeface="맑은 고딕"/>
              </a:rPr>
              <a:t>도 포함하고 있음</a:t>
            </a:r>
          </a:p>
        </p:txBody>
      </p:sp>
      <p:pic>
        <p:nvPicPr>
          <p:cNvPr id="4" name="그림 3" descr="텍스트, 스케치, 그림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0911166-5AAC-E212-C9B2-FAE12B626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43" y="1713577"/>
            <a:ext cx="7870519" cy="4582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806D5-2448-8B5A-119E-9B222B7C83D1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11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AA853-0BDA-318C-E792-0615FB8DFF29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81475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9AF67-7763-4B3B-FB4F-1878B3F9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3BBD3C-9E60-C0CD-B652-BEB052315904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A3B8D-0F38-052E-1A40-899C0D0C6ACA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  <a:endParaRPr lang="ko-KR" altLang="en-US" sz="2400" b="1">
                <a:solidFill>
                  <a:srgbClr val="0066A6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426A51-F8F3-7A61-F9CF-220E4DFF78E8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5C724-C5AB-4990-0FFC-30EA48413139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5" name="Google Shape;90;p13">
              <a:extLst>
                <a:ext uri="{FF2B5EF4-FFF2-40B4-BE49-F238E27FC236}">
                  <a16:creationId xmlns:a16="http://schemas.microsoft.com/office/drawing/2014/main" id="{C852C2C5-9A0D-CEE1-972B-6C9FCF16059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1;p13">
              <a:extLst>
                <a:ext uri="{FF2B5EF4-FFF2-40B4-BE49-F238E27FC236}">
                  <a16:creationId xmlns:a16="http://schemas.microsoft.com/office/drawing/2014/main" id="{FF4C3386-82FE-BE8A-CC2B-C04EBC330C6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4" descr="시그니춰 가로타입4">
              <a:extLst>
                <a:ext uri="{FF2B5EF4-FFF2-40B4-BE49-F238E27FC236}">
                  <a16:creationId xmlns:a16="http://schemas.microsoft.com/office/drawing/2014/main" id="{841D5647-0A29-5991-A24F-3126F15F6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36C08F5-651B-AB03-FEF8-8E838160D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D8310D-B02E-A857-DE58-7AA1C472DCD6}"/>
              </a:ext>
            </a:extLst>
          </p:cNvPr>
          <p:cNvSpPr txBox="1"/>
          <p:nvPr/>
        </p:nvSpPr>
        <p:spPr>
          <a:xfrm>
            <a:off x="177463" y="5532837"/>
            <a:ext cx="6523287" cy="414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600" b="1" dirty="0">
                <a:latin typeface="맑은 고딕"/>
                <a:ea typeface="맑은 고딕"/>
              </a:rPr>
              <a:t>분류된 데이터들은 각각 알고리즘에 적용할 </a:t>
            </a:r>
            <a:r>
              <a:rPr lang="ko-KR" altLang="en-US" sz="1600" b="1" dirty="0">
                <a:solidFill>
                  <a:schemeClr val="accent5"/>
                </a:solidFill>
                <a:latin typeface="맑은 고딕"/>
                <a:ea typeface="맑은 고딕"/>
              </a:rPr>
              <a:t>데이터셋</a:t>
            </a:r>
            <a:r>
              <a:rPr lang="ko-KR" altLang="en-US" sz="1600" b="1" dirty="0">
                <a:latin typeface="맑은 고딕"/>
                <a:ea typeface="맑은 고딕"/>
              </a:rPr>
              <a:t>으로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FA050-A4D0-D086-8B96-5F55DA09971F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12</a:t>
            </a:r>
          </a:p>
        </p:txBody>
      </p:sp>
      <p:pic>
        <p:nvPicPr>
          <p:cNvPr id="13" name="그림 12" descr="텍스트, 스케치, 그림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5C527C1-6DA5-AD9D-C96E-5BE146FA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343" y="2031888"/>
            <a:ext cx="6363657" cy="3348634"/>
          </a:xfrm>
          <a:prstGeom prst="rect">
            <a:avLst/>
          </a:prstGeom>
        </p:spPr>
      </p:pic>
      <p:pic>
        <p:nvPicPr>
          <p:cNvPr id="2" name="그림 1" descr="텍스트, 라인, 도표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51B1C73-1EE5-B381-7C27-47881AD49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34" y="2031887"/>
            <a:ext cx="5994066" cy="3348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06203-5A7C-254D-DEE4-A74F119DAB66}"/>
              </a:ext>
            </a:extLst>
          </p:cNvPr>
          <p:cNvSpPr txBox="1"/>
          <p:nvPr/>
        </p:nvSpPr>
        <p:spPr>
          <a:xfrm>
            <a:off x="662785" y="1301841"/>
            <a:ext cx="4246099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b="1" dirty="0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–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클러스터링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세분화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6F19-B68E-1F25-4E2A-74A6B29BC894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151407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FC88-BEAA-8CA9-A641-ABAFAA6F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8A58FB-592E-648B-1D39-1E2A6BAF1350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8905FB-2C4C-0A90-C4D7-071D45B43A0F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sz="2400" b="1">
                  <a:solidFill>
                    <a:srgbClr val="0066A6"/>
                  </a:solidFill>
                  <a:latin typeface="Malgun Gothic"/>
                  <a:ea typeface="Malgun Gothic"/>
                  <a:cs typeface="+mj-cs"/>
                </a:rPr>
                <a:t>연구 방법</a:t>
              </a:r>
              <a:endParaRPr lang="ko-KR" altLang="en-US" sz="2400" b="1">
                <a:solidFill>
                  <a:srgbClr val="0066A6"/>
                </a:solidFill>
                <a:latin typeface="Malgun Gothic"/>
                <a:ea typeface="Malgun Gothic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0E310B-031E-B13C-CCA7-D9A59DFBE8B5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텍스트, 스크린샷, 폰트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4B479FE-B923-4D56-9C05-AD95006A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94" y="1157429"/>
            <a:ext cx="11725700" cy="5090176"/>
          </a:xfrm>
          <a:prstGeom prst="rect">
            <a:avLst/>
          </a:prstGeom>
        </p:spPr>
      </p:pic>
      <p:pic>
        <p:nvPicPr>
          <p:cNvPr id="5" name="그림 4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D7E243B-7E57-2A1E-7A78-8DAF10F51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30C294-A67E-7436-6828-E70F13E361C4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05CDAD-FF80-09A1-D0FE-5E9DA5A62D92}"/>
              </a:ext>
            </a:extLst>
          </p:cNvPr>
          <p:cNvSpPr/>
          <p:nvPr/>
        </p:nvSpPr>
        <p:spPr>
          <a:xfrm>
            <a:off x="4483652" y="1292086"/>
            <a:ext cx="3346173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98860-DD99-AB47-73F6-7541E5A4D08D}"/>
              </a:ext>
            </a:extLst>
          </p:cNvPr>
          <p:cNvSpPr txBox="1"/>
          <p:nvPr/>
        </p:nvSpPr>
        <p:spPr>
          <a:xfrm>
            <a:off x="621032" y="1288070"/>
            <a:ext cx="5522792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K-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means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Autoencoder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b="1" dirty="0">
                <a:solidFill>
                  <a:schemeClr val="tx1"/>
                </a:solidFill>
                <a:latin typeface="Malgun Gothic"/>
                <a:ea typeface="Malgun Gothic"/>
              </a:rPr>
              <a:t>이상치 탐지 기법</a:t>
            </a:r>
            <a:r>
              <a:rPr lang="ko-KR" b="1" dirty="0">
                <a:solidFill>
                  <a:schemeClr val="accent5"/>
                </a:solidFill>
                <a:latin typeface="Malgun Gothic"/>
                <a:ea typeface="Malgun Gothic"/>
              </a:rPr>
              <a:t> </a:t>
            </a:r>
            <a:endParaRPr lang="ko-K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7326A-6D39-E3C7-4226-DDD592DDFC41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417654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DACC-4619-103F-B923-B7192566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F850DF-E758-06A7-FCB7-A5C8CCF22199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BBDEE-1B51-137B-FE9E-0EFD54D29C3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67563-0D2C-F479-DE3D-61E66A32DA81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8820296-8612-8A96-6BC8-C9DCCC18D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42" y="1897945"/>
            <a:ext cx="8604014" cy="3790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D18C0-9814-2C6A-0B74-CBAFFF77E3AE}"/>
              </a:ext>
            </a:extLst>
          </p:cNvPr>
          <p:cNvSpPr txBox="1"/>
          <p:nvPr/>
        </p:nvSpPr>
        <p:spPr>
          <a:xfrm>
            <a:off x="3432502" y="5636592"/>
            <a:ext cx="44137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맑은 고딕"/>
                <a:ea typeface="맑은 고딕"/>
              </a:rPr>
              <a:t>클러스터 개수 정하기 위해</a:t>
            </a:r>
            <a:r>
              <a:rPr lang="ko-KR" sz="1400" b="1" dirty="0">
                <a:latin typeface="맑은 고딕"/>
                <a:ea typeface="맑은 고딕"/>
              </a:rPr>
              <a:t> </a:t>
            </a:r>
            <a:r>
              <a:rPr lang="ko-KR" sz="1400" b="1" dirty="0" err="1">
                <a:latin typeface="맑은 고딕"/>
                <a:ea typeface="맑은 고딕"/>
              </a:rPr>
              <a:t>Elbow</a:t>
            </a:r>
            <a:r>
              <a:rPr lang="ko-KR" sz="1400" b="1" dirty="0">
                <a:latin typeface="맑은 고딕"/>
                <a:ea typeface="맑은 고딕"/>
              </a:rPr>
              <a:t> 방</a:t>
            </a:r>
            <a:r>
              <a:rPr lang="ko-KR" altLang="en-US" sz="1400" b="1" dirty="0">
                <a:latin typeface="맑은 고딕"/>
                <a:ea typeface="맑은 고딕"/>
              </a:rPr>
              <a:t>법을</a:t>
            </a:r>
            <a:r>
              <a:rPr lang="ko-KR" sz="1400" b="1" dirty="0">
                <a:latin typeface="맑은 고딕"/>
                <a:ea typeface="맑은 고딕"/>
              </a:rPr>
              <a:t> 사용</a:t>
            </a:r>
            <a:endParaRPr lang="ko-KR" altLang="en-US" sz="1400" b="1" dirty="0"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7A134-D57D-6C69-152F-89BDCF61AD58}"/>
              </a:ext>
            </a:extLst>
          </p:cNvPr>
          <p:cNvSpPr txBox="1"/>
          <p:nvPr/>
        </p:nvSpPr>
        <p:spPr>
          <a:xfrm>
            <a:off x="7557534" y="5636593"/>
            <a:ext cx="47339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latin typeface="맑은 고딕"/>
                <a:ea typeface="맑은 고딕"/>
              </a:rPr>
              <a:t>정상데이터와</a:t>
            </a:r>
            <a:r>
              <a:rPr lang="ko-KR" sz="1400" b="1" dirty="0">
                <a:latin typeface="맑은 고딕"/>
                <a:ea typeface="맑은 고딕"/>
              </a:rPr>
              <a:t> 이상치</a:t>
            </a:r>
            <a:r>
              <a:rPr lang="ko-KR" altLang="en-US" sz="1400" b="1" dirty="0">
                <a:latin typeface="맑은 고딕"/>
                <a:ea typeface="맑은 고딕"/>
              </a:rPr>
              <a:t>를 </a:t>
            </a:r>
            <a:r>
              <a:rPr lang="ko-KR" sz="1400" b="1" dirty="0">
                <a:latin typeface="맑은 고딕"/>
                <a:ea typeface="맑은 고딕"/>
              </a:rPr>
              <a:t>90.58% 대 </a:t>
            </a:r>
            <a:r>
              <a:rPr lang="en-US" altLang="ko-KR" sz="1400" b="1" dirty="0">
                <a:latin typeface="맑은 고딕"/>
                <a:ea typeface="맑은 고딕"/>
              </a:rPr>
              <a:t>9.41</a:t>
            </a:r>
            <a:r>
              <a:rPr lang="ko-KR" sz="1400" b="1" dirty="0">
                <a:latin typeface="맑은 고딕"/>
                <a:ea typeface="맑은 고딕"/>
              </a:rPr>
              <a:t>%로 </a:t>
            </a:r>
            <a:r>
              <a:rPr lang="ko-KR" altLang="en-US" sz="1400" b="1" dirty="0">
                <a:latin typeface="맑은 고딕"/>
                <a:ea typeface="맑은 고딕"/>
              </a:rPr>
              <a:t>군집화</a:t>
            </a:r>
            <a:endParaRPr lang="ko-KR" sz="1400" b="1" dirty="0"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0570A-FD21-6F67-169B-9A30EAEDF046}"/>
              </a:ext>
            </a:extLst>
          </p:cNvPr>
          <p:cNvSpPr txBox="1"/>
          <p:nvPr/>
        </p:nvSpPr>
        <p:spPr>
          <a:xfrm>
            <a:off x="621032" y="1236843"/>
            <a:ext cx="29230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>
                <a:solidFill>
                  <a:schemeClr val="tx1"/>
                </a:solidFill>
                <a:ea typeface="맑은 고딕"/>
              </a:rPr>
              <a:t>K-</a:t>
            </a:r>
            <a:r>
              <a:rPr lang="ko-KR" altLang="en-US" b="1" err="1">
                <a:solidFill>
                  <a:schemeClr val="tx1"/>
                </a:solidFill>
                <a:ea typeface="맑은 고딕"/>
              </a:rPr>
              <a:t>means</a:t>
            </a:r>
            <a:r>
              <a:rPr lang="ko-KR" altLang="en-US" b="1">
                <a:solidFill>
                  <a:schemeClr val="tx1"/>
                </a:solidFill>
                <a:ea typeface="맑은 고딕"/>
              </a:rPr>
              <a:t> 클러스터링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8" name="그림 7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0E6ABD1-F384-3965-3D8C-C1822704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4FAA6-CD8A-941E-6369-CFFA54F5AAFB}"/>
              </a:ext>
            </a:extLst>
          </p:cNvPr>
          <p:cNvSpPr txBox="1"/>
          <p:nvPr/>
        </p:nvSpPr>
        <p:spPr>
          <a:xfrm>
            <a:off x="11655062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14</a:t>
            </a:r>
          </a:p>
        </p:txBody>
      </p:sp>
      <p:pic>
        <p:nvPicPr>
          <p:cNvPr id="3" name="그림 2" descr="텍스트, 스크린샷, 폰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CA9E19B-1B5F-9B1B-80F7-9D834BD18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1" y="1421509"/>
            <a:ext cx="2503741" cy="5275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23A46-7D6F-BAB1-C510-8D7E04D6ADED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4041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37E1-917B-250E-9A8E-C42B8A57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AB30F8-4D41-4A8E-1D33-FA256D2A50FD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67837A-BDB7-1170-5445-78FB691916F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</a:t>
              </a:r>
              <a:r>
                <a:rPr lang="ko-KR" altLang="en-US" sz="2400" b="1">
                  <a:solidFill>
                    <a:srgbClr val="0066A6"/>
                  </a:solidFill>
                  <a:latin typeface="맑은 고딕"/>
                  <a:ea typeface="맑은 고딕"/>
                  <a:cs typeface="+mj-cs"/>
                </a:rPr>
                <a:t>방법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231BCD-C4B6-DA2A-3F58-45CB2466AF98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텍스트, 도표, 스크린샷, 지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F20EE39-3BD6-AE4C-3046-D50FD72D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5" y="1768184"/>
            <a:ext cx="5424457" cy="41148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70403-7128-61A8-9D6A-48CCB3279608}"/>
              </a:ext>
            </a:extLst>
          </p:cNvPr>
          <p:cNvSpPr txBox="1"/>
          <p:nvPr/>
        </p:nvSpPr>
        <p:spPr>
          <a:xfrm>
            <a:off x="6154589" y="1657402"/>
            <a:ext cx="556243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ko-KR" altLang="en-US" b="1" dirty="0">
                <a:latin typeface="맑은 고딕"/>
                <a:ea typeface="맑은 고딕"/>
              </a:rPr>
              <a:t>이상치</a:t>
            </a:r>
            <a:r>
              <a:rPr lang="en-US" altLang="ko-KR" b="1" dirty="0">
                <a:latin typeface="맑은 고딕"/>
                <a:ea typeface="맑은 고딕"/>
              </a:rPr>
              <a:t> </a:t>
            </a:r>
            <a:r>
              <a:rPr lang="ko-KR" altLang="en-US" b="1" dirty="0">
                <a:latin typeface="맑은 고딕"/>
                <a:ea typeface="맑은 고딕"/>
              </a:rPr>
              <a:t>탐지에서의</a:t>
            </a:r>
            <a:r>
              <a:rPr lang="en-US" altLang="ko-KR" b="1" dirty="0">
                <a:latin typeface="맑은 고딕"/>
                <a:ea typeface="맑은 고딕"/>
              </a:rPr>
              <a:t> </a:t>
            </a:r>
            <a:r>
              <a:rPr lang="ko-KR" altLang="en-US" b="1" dirty="0">
                <a:latin typeface="맑은 고딕"/>
                <a:ea typeface="맑은 고딕"/>
              </a:rPr>
              <a:t>활용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sz="1400" b="1" dirty="0">
                <a:latin typeface="맑은 고딕"/>
                <a:ea typeface="맑은 고딕"/>
                <a:cs typeface="+mn-lt"/>
              </a:rPr>
              <a:t>  </a:t>
            </a:r>
            <a:endParaRPr lang="en-US" altLang="ko-KR" sz="1400" b="1" dirty="0">
              <a:latin typeface="맑은 고딕"/>
              <a:ea typeface="맑은 고딕"/>
              <a:cs typeface="+mn-lt"/>
            </a:endParaRPr>
          </a:p>
          <a:p>
            <a:r>
              <a:rPr lang="ko-KR" altLang="en-US" sz="1400" b="1" dirty="0">
                <a:latin typeface="맑은 고딕"/>
                <a:ea typeface="맑은 고딕"/>
                <a:cs typeface="+mn-lt"/>
              </a:rPr>
              <a:t>이상치가 없는 정상 데이터 학습</a:t>
            </a:r>
            <a:r>
              <a:rPr lang="en-US" altLang="ko-KR" sz="1400" b="1" dirty="0">
                <a:latin typeface="맑은 고딕"/>
                <a:ea typeface="맑은 고딕"/>
                <a:cs typeface="+mn-lt"/>
              </a:rPr>
              <a:t>, </a:t>
            </a:r>
            <a:r>
              <a:rPr lang="ko-KR" altLang="en-US" sz="1400" b="1" dirty="0">
                <a:latin typeface="맑은 고딕"/>
                <a:ea typeface="맑은 고딕"/>
                <a:cs typeface="+mn-lt"/>
              </a:rPr>
              <a:t>이상치가 포함된 원본 데이터를 입력하고 출력하는 과정에서 </a:t>
            </a:r>
            <a:r>
              <a:rPr lang="ko-KR" altLang="en-US" sz="1400" b="1" dirty="0">
                <a:solidFill>
                  <a:schemeClr val="accent5"/>
                </a:solidFill>
                <a:latin typeface="맑은 고딕"/>
                <a:ea typeface="맑은 고딕"/>
                <a:cs typeface="+mn-lt"/>
              </a:rPr>
              <a:t>재구성 손실 값 </a:t>
            </a:r>
            <a:r>
              <a:rPr lang="ko-KR" altLang="en-US" sz="1400" b="1" dirty="0">
                <a:latin typeface="맑은 고딕"/>
                <a:ea typeface="맑은 고딕"/>
                <a:cs typeface="+mn-lt"/>
              </a:rPr>
              <a:t>발생 </a:t>
            </a:r>
            <a:r>
              <a:rPr lang="en-US" altLang="ko-KR" sz="1400" b="1" dirty="0">
                <a:latin typeface="맑은 고딕"/>
                <a:ea typeface="맑은 고딕"/>
                <a:cs typeface="+mn-lt"/>
              </a:rPr>
              <a:t>&lt;- </a:t>
            </a:r>
            <a:r>
              <a:rPr lang="ko-KR" altLang="en-US" sz="1400" b="1" dirty="0">
                <a:solidFill>
                  <a:srgbClr val="C00000"/>
                </a:solidFill>
                <a:latin typeface="맑은 고딕"/>
                <a:ea typeface="맑은 고딕"/>
                <a:cs typeface="+mn-lt"/>
              </a:rPr>
              <a:t>이상치</a:t>
            </a:r>
            <a:r>
              <a:rPr lang="ko-KR" altLang="en-US" sz="1400" b="1" dirty="0">
                <a:latin typeface="맑은 고딕"/>
                <a:ea typeface="맑은 고딕"/>
                <a:cs typeface="+mn-lt"/>
              </a:rPr>
              <a:t> 검출</a:t>
            </a:r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62605-794E-EE3A-24C4-CB76CDB3C447}"/>
              </a:ext>
            </a:extLst>
          </p:cNvPr>
          <p:cNvSpPr txBox="1"/>
          <p:nvPr/>
        </p:nvSpPr>
        <p:spPr>
          <a:xfrm>
            <a:off x="621032" y="1288070"/>
            <a:ext cx="29230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Autoencoder</a:t>
            </a:r>
            <a:endParaRPr lang="ko-KR" altLang="en-US" b="1" err="1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11" name="그림 10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D0081CD-9B8F-B48F-D938-1E09BEC24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9AB51C-8443-FD7B-AA14-8A1FA1526B2A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15</a:t>
            </a:r>
          </a:p>
        </p:txBody>
      </p:sp>
      <p:pic>
        <p:nvPicPr>
          <p:cNvPr id="4" name="그림 3" descr="텍스트, 폰트, 화이트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F0FF745-985A-A8E9-9B79-00707D5941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636"/>
          <a:stretch/>
        </p:blipFill>
        <p:spPr>
          <a:xfrm>
            <a:off x="5966375" y="2739398"/>
            <a:ext cx="5562431" cy="1024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1AACA-02B4-0196-B5D1-1961E8D544F4}"/>
              </a:ext>
            </a:extLst>
          </p:cNvPr>
          <p:cNvSpPr txBox="1"/>
          <p:nvPr/>
        </p:nvSpPr>
        <p:spPr>
          <a:xfrm>
            <a:off x="6154589" y="5377450"/>
            <a:ext cx="5265217" cy="783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1600" b="1" dirty="0">
                <a:ea typeface="맑은 고딕"/>
              </a:rPr>
              <a:t>재구성 </a:t>
            </a:r>
            <a:r>
              <a:rPr lang="ko-KR" altLang="en-US" sz="1600" b="1" dirty="0">
                <a:ea typeface="맑은 고딕"/>
              </a:rPr>
              <a:t>손실 값이</a:t>
            </a:r>
            <a:r>
              <a:rPr lang="ko-KR" sz="1600" b="1" dirty="0">
                <a:ea typeface="맑은 고딕"/>
              </a:rPr>
              <a:t> </a:t>
            </a:r>
            <a:r>
              <a:rPr lang="ko-KR" sz="1600" b="1" dirty="0" err="1">
                <a:solidFill>
                  <a:srgbClr val="C00000"/>
                </a:solidFill>
                <a:ea typeface="맑은 고딕"/>
              </a:rPr>
              <a:t>임계값</a:t>
            </a:r>
            <a:r>
              <a:rPr lang="ko-KR" sz="1600" b="1" dirty="0">
                <a:solidFill>
                  <a:srgbClr val="C00000"/>
                </a:solidFill>
                <a:ea typeface="맑은 고딕"/>
              </a:rPr>
              <a:t>(</a:t>
            </a:r>
            <a:r>
              <a:rPr lang="ko-KR" sz="1600" b="1" dirty="0" err="1">
                <a:solidFill>
                  <a:srgbClr val="C00000"/>
                </a:solidFill>
                <a:ea typeface="맑은 고딕"/>
              </a:rPr>
              <a:t>Threshold</a:t>
            </a:r>
            <a:r>
              <a:rPr lang="ko-KR" sz="1600" b="1" dirty="0">
                <a:solidFill>
                  <a:srgbClr val="C00000"/>
                </a:solidFill>
                <a:ea typeface="맑은 고딕"/>
              </a:rPr>
              <a:t>)</a:t>
            </a:r>
            <a:r>
              <a:rPr lang="ko-KR" sz="1600" b="1" dirty="0">
                <a:ea typeface="맑은 고딕"/>
              </a:rPr>
              <a:t>을 초과하는 데이터는 </a:t>
            </a:r>
            <a:r>
              <a:rPr lang="ko-KR" sz="1600" b="1" dirty="0">
                <a:solidFill>
                  <a:srgbClr val="C00000"/>
                </a:solidFill>
                <a:ea typeface="맑은 고딕"/>
              </a:rPr>
              <a:t>이상치</a:t>
            </a:r>
            <a:r>
              <a:rPr lang="ko-KR" sz="1600" b="1" dirty="0">
                <a:ea typeface="맑은 고딕"/>
              </a:rPr>
              <a:t>로 간주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FB26-AC42-50F9-D09C-7B7784884C6A}"/>
              </a:ext>
            </a:extLst>
          </p:cNvPr>
          <p:cNvSpPr txBox="1"/>
          <p:nvPr/>
        </p:nvSpPr>
        <p:spPr>
          <a:xfrm>
            <a:off x="6154589" y="4071944"/>
            <a:ext cx="47032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ko-KR" b="1" dirty="0">
                <a:latin typeface="Malgun Gothic"/>
                <a:ea typeface="Malgun Gothic"/>
                <a:cs typeface="+mn-lt"/>
              </a:rPr>
              <a:t>재구성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 </a:t>
            </a:r>
            <a:r>
              <a:rPr lang="ko-KR" b="1" dirty="0">
                <a:latin typeface="Malgun Gothic"/>
                <a:ea typeface="Malgun Gothic"/>
                <a:cs typeface="+mn-lt"/>
              </a:rPr>
              <a:t>손실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 (Reconstruction Loss)</a:t>
            </a:r>
            <a:endParaRPr lang="ko-KR" altLang="en-US" b="1" dirty="0">
              <a:latin typeface="맑은 고딕"/>
              <a:ea typeface="맑은 고딕"/>
              <a:cs typeface="+mn-lt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ECF58-1EF0-59A9-4E48-54E4676BF8A1}"/>
              </a:ext>
            </a:extLst>
          </p:cNvPr>
          <p:cNvSpPr txBox="1"/>
          <p:nvPr/>
        </p:nvSpPr>
        <p:spPr>
          <a:xfrm>
            <a:off x="6143172" y="4454120"/>
            <a:ext cx="5920552" cy="697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ea typeface="+mn-lt"/>
                <a:cs typeface="+mn-lt"/>
              </a:rPr>
              <a:t>Autoencoder</a:t>
            </a:r>
            <a:r>
              <a:rPr lang="ko-KR" altLang="en-US" sz="1400" b="1" dirty="0">
                <a:ea typeface="+mn-lt"/>
                <a:cs typeface="+mn-lt"/>
              </a:rPr>
              <a:t>가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입력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데이터를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ea typeface="+mn-lt"/>
                <a:cs typeface="+mn-lt"/>
              </a:rPr>
              <a:t>압축</a:t>
            </a:r>
            <a:r>
              <a:rPr lang="ko-KR" altLang="en-US" sz="1400" b="1" dirty="0">
                <a:ea typeface="+mn-lt"/>
                <a:cs typeface="+mn-lt"/>
              </a:rPr>
              <a:t>한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후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ea typeface="+mn-lt"/>
                <a:cs typeface="+mn-lt"/>
              </a:rPr>
              <a:t>복원</a:t>
            </a:r>
            <a:r>
              <a:rPr lang="ko-KR" altLang="en-US" sz="1400" b="1" dirty="0">
                <a:ea typeface="+mn-lt"/>
                <a:cs typeface="+mn-lt"/>
              </a:rPr>
              <a:t>하면서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발생하는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ea typeface="+mn-lt"/>
                <a:cs typeface="+mn-lt"/>
              </a:rPr>
              <a:t>오차의</a:t>
            </a:r>
            <a:r>
              <a:rPr lang="en-US" sz="14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ea typeface="+mn-lt"/>
                <a:cs typeface="+mn-lt"/>
              </a:rPr>
              <a:t>크기</a:t>
            </a:r>
            <a:r>
              <a:rPr lang="ko-KR" altLang="en-US" sz="1400" b="1" dirty="0">
                <a:ea typeface="+mn-lt"/>
                <a:cs typeface="+mn-lt"/>
              </a:rPr>
              <a:t>를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측정하는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ko-KR" altLang="en-US" sz="1400" b="1" dirty="0">
                <a:ea typeface="+mn-lt"/>
                <a:cs typeface="+mn-lt"/>
              </a:rPr>
              <a:t>지표</a:t>
            </a:r>
            <a:endParaRPr 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0A3A-9560-7BF2-FB2A-9EBF1AC34D34}"/>
              </a:ext>
            </a:extLst>
          </p:cNvPr>
          <p:cNvSpPr txBox="1"/>
          <p:nvPr/>
        </p:nvSpPr>
        <p:spPr>
          <a:xfrm>
            <a:off x="6096000" y="2839795"/>
            <a:ext cx="75718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손실 함수</a:t>
            </a:r>
            <a:endParaRPr lang="ko-KR" altLang="en-US" sz="1000" b="1" dirty="0">
              <a:solidFill>
                <a:schemeClr val="accent5"/>
              </a:solidFill>
              <a:latin typeface="맑은 고딕"/>
              <a:ea typeface="맑은 고딕"/>
              <a:cs typeface="+mn-lt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C3D940-BC73-0B64-5C86-A917946DC13C}"/>
              </a:ext>
            </a:extLst>
          </p:cNvPr>
          <p:cNvSpPr/>
          <p:nvPr/>
        </p:nvSpPr>
        <p:spPr>
          <a:xfrm>
            <a:off x="6154589" y="2839453"/>
            <a:ext cx="5324806" cy="9243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8F63B-5B43-FBDA-E7C7-48D68C64902C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378928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DACC-4619-103F-B923-B7192566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F850DF-E758-06A7-FCB7-A5C8CCF22199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BBDEE-1B51-137B-FE9E-0EFD54D29C3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67563-0D2C-F479-DE3D-61E66A32DA81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C4CA6DA2-C40A-E0B1-3B90-B872E713D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2" y="1984788"/>
            <a:ext cx="6039247" cy="3779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F9D91-7B84-0B38-A0A5-FE6FCC076C2F}"/>
              </a:ext>
            </a:extLst>
          </p:cNvPr>
          <p:cNvSpPr txBox="1"/>
          <p:nvPr/>
        </p:nvSpPr>
        <p:spPr>
          <a:xfrm>
            <a:off x="6651443" y="1845263"/>
            <a:ext cx="516908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latin typeface="맑은 고딕"/>
              <a:ea typeface="맑은 고딕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b="1" dirty="0">
                <a:latin typeface="맑은 고딕"/>
                <a:ea typeface="맑은 고딕"/>
                <a:cs typeface="+mn-lt"/>
              </a:rPr>
              <a:t>학습된 </a:t>
            </a:r>
            <a:r>
              <a:rPr lang="en-US" altLang="ko-KR" b="1" dirty="0">
                <a:latin typeface="맑은 고딕"/>
                <a:ea typeface="맑은 고딕"/>
                <a:cs typeface="+mn-lt"/>
              </a:rPr>
              <a:t>Autoencoder</a:t>
            </a:r>
            <a:r>
              <a:rPr lang="ko-KR" altLang="en-US" b="1" dirty="0">
                <a:latin typeface="맑은 고딕"/>
                <a:ea typeface="맑은 고딕"/>
                <a:cs typeface="+mn-lt"/>
              </a:rPr>
              <a:t> 모델은 정상 데이터를 재구성할 수 있으며</a:t>
            </a:r>
            <a:r>
              <a:rPr lang="ko-KR" b="1" dirty="0">
                <a:latin typeface="맑은 고딕"/>
                <a:ea typeface="맑은 고딕"/>
                <a:cs typeface="+mn-lt"/>
              </a:rPr>
              <a:t>, 이후 </a:t>
            </a:r>
            <a:r>
              <a:rPr lang="ko-KR" altLang="en-US" b="1" dirty="0">
                <a:latin typeface="맑은 고딕"/>
                <a:ea typeface="맑은 고딕"/>
                <a:cs typeface="+mn-lt"/>
              </a:rPr>
              <a:t>이상치가 포함된 전체</a:t>
            </a:r>
            <a:r>
              <a:rPr lang="ko-KR" b="1" dirty="0">
                <a:latin typeface="맑은 고딕"/>
                <a:ea typeface="맑은 고딕"/>
                <a:cs typeface="+mn-lt"/>
              </a:rPr>
              <a:t> 데이터를 입력하여 </a:t>
            </a:r>
            <a:r>
              <a:rPr lang="ko-KR" b="1" dirty="0">
                <a:solidFill>
                  <a:srgbClr val="0070C0"/>
                </a:solidFill>
                <a:latin typeface="맑은 고딕"/>
                <a:ea typeface="맑은 고딕"/>
                <a:cs typeface="+mn-lt"/>
              </a:rPr>
              <a:t>재구성 손실 값</a:t>
            </a:r>
            <a:r>
              <a:rPr lang="ko-KR" b="1" dirty="0">
                <a:latin typeface="맑은 고딕"/>
                <a:ea typeface="맑은 고딕"/>
                <a:cs typeface="+mn-lt"/>
              </a:rPr>
              <a:t>을 </a:t>
            </a:r>
            <a:r>
              <a:rPr lang="ko-KR" altLang="en-US" b="1" dirty="0">
                <a:latin typeface="맑은 고딕"/>
                <a:ea typeface="맑은 고딕"/>
                <a:cs typeface="+mn-lt"/>
              </a:rPr>
              <a:t>계산</a:t>
            </a:r>
            <a:endParaRPr lang="ko-KR" altLang="en-US" b="1" dirty="0">
              <a:latin typeface="맑은 고딕"/>
              <a:ea typeface="맑은 고딕"/>
            </a:endParaRPr>
          </a:p>
          <a:p>
            <a:endParaRPr lang="ko-KR" altLang="en-US" b="1" dirty="0">
              <a:latin typeface="맑은 고딕"/>
              <a:ea typeface="맑은 고딕"/>
              <a:cs typeface="+mn-lt"/>
            </a:endParaRPr>
          </a:p>
        </p:txBody>
      </p:sp>
      <p:pic>
        <p:nvPicPr>
          <p:cNvPr id="8" name="그림 7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6414EF2-3699-3425-239E-B5B4F3481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0C7FFB-1272-495E-8A29-D91BC1AF4922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818C5-09DE-55A4-E23F-8BFB5BA7D0B3}"/>
              </a:ext>
            </a:extLst>
          </p:cNvPr>
          <p:cNvSpPr txBox="1"/>
          <p:nvPr/>
        </p:nvSpPr>
        <p:spPr>
          <a:xfrm>
            <a:off x="621032" y="1288070"/>
            <a:ext cx="5522792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K-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means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+ 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Autoencoder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b="1" dirty="0">
                <a:solidFill>
                  <a:schemeClr val="tx1"/>
                </a:solidFill>
                <a:latin typeface="Malgun Gothic"/>
                <a:ea typeface="Malgun Gothic"/>
              </a:rPr>
              <a:t>이상치 탐지 </a:t>
            </a:r>
            <a:endParaRPr lang="ko-KR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C2DB3-9D48-5443-32A8-8C1A68299AD9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53830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8CEC-7318-C289-7583-A0E9A72E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82D49C0-E27F-3175-24E7-2E0404AAC283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>
                <a:solidFill>
                  <a:srgbClr val="0066A6"/>
                </a:solidFill>
                <a:ea typeface="맑은 고딕"/>
              </a:rPr>
              <a:t>04</a:t>
            </a:r>
            <a:endParaRPr lang="ko-KR" altLang="en-US" sz="1200" b="1">
              <a:solidFill>
                <a:srgbClr val="0066A6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BA2D83-83EF-4164-F2BD-28ED19453A9C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04E2A4-5DF3-A081-2001-1FCD1698C46B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  <a:endParaRPr lang="ko-KR" altLang="en-US" sz="2400" b="1">
                <a:solidFill>
                  <a:srgbClr val="0066A6"/>
                </a:solidFill>
                <a:latin typeface="맑은 고딕"/>
                <a:ea typeface="맑은 고딕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B3F098-CC3E-84EA-A669-0D52F038D6B0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스크린샷, 포스트잇 노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D087900-F822-FDC3-4D4C-EDF57AD3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327"/>
            <a:ext cx="12192000" cy="57701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FBB8B4-5488-4842-5C6C-552E07E1C993}"/>
              </a:ext>
            </a:extLst>
          </p:cNvPr>
          <p:cNvSpPr/>
          <p:nvPr/>
        </p:nvSpPr>
        <p:spPr>
          <a:xfrm>
            <a:off x="641684" y="3596105"/>
            <a:ext cx="1657684" cy="568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식품 산업 전력</a:t>
            </a:r>
          </a:p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6284EF-34FE-451F-82F5-27FA5C72B690}"/>
              </a:ext>
            </a:extLst>
          </p:cNvPr>
          <p:cNvSpPr/>
          <p:nvPr/>
        </p:nvSpPr>
        <p:spPr>
          <a:xfrm>
            <a:off x="2479842" y="3789947"/>
            <a:ext cx="1657684" cy="68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err="1">
                <a:solidFill>
                  <a:schemeClr val="tx1"/>
                </a:solidFill>
                <a:ea typeface="맑은 고딕"/>
              </a:rPr>
              <a:t>결측치</a:t>
            </a:r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 처리,</a:t>
            </a:r>
          </a:p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정규화 적용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005E0E-D54A-AB76-B349-23091B2686EB}"/>
              </a:ext>
            </a:extLst>
          </p:cNvPr>
          <p:cNvSpPr/>
          <p:nvPr/>
        </p:nvSpPr>
        <p:spPr>
          <a:xfrm>
            <a:off x="4124157" y="4030578"/>
            <a:ext cx="1824789" cy="80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err="1">
                <a:solidFill>
                  <a:schemeClr val="tx1"/>
                </a:solidFill>
                <a:ea typeface="맑은 고딕"/>
              </a:rPr>
              <a:t>Isolation</a:t>
            </a:r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1600" b="1" err="1">
                <a:solidFill>
                  <a:schemeClr val="tx1"/>
                </a:solidFill>
                <a:ea typeface="맑은 고딕"/>
              </a:rPr>
              <a:t>Forest</a:t>
            </a:r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 알고리즘 적용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52F1D0-03C7-1896-6403-A66BC0F094A5}"/>
              </a:ext>
            </a:extLst>
          </p:cNvPr>
          <p:cNvSpPr/>
          <p:nvPr/>
        </p:nvSpPr>
        <p:spPr>
          <a:xfrm>
            <a:off x="5815262" y="4317999"/>
            <a:ext cx="2031999" cy="1102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이상치 비율을 최적화해서 효과적으로 정상치/이상치 구분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6FECB0-188D-2C9A-5AF3-0591A0C421E8}"/>
              </a:ext>
            </a:extLst>
          </p:cNvPr>
          <p:cNvSpPr/>
          <p:nvPr/>
        </p:nvSpPr>
        <p:spPr>
          <a:xfrm>
            <a:off x="7940842" y="4578683"/>
            <a:ext cx="1657684" cy="68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err="1">
                <a:solidFill>
                  <a:schemeClr val="tx1"/>
                </a:solidFill>
                <a:ea typeface="맑은 고딕"/>
              </a:rPr>
              <a:t>Autoencoder</a:t>
            </a:r>
          </a:p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모델 학습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406BE1-753F-F823-D898-71546962225B}"/>
              </a:ext>
            </a:extLst>
          </p:cNvPr>
          <p:cNvSpPr/>
          <p:nvPr/>
        </p:nvSpPr>
        <p:spPr>
          <a:xfrm>
            <a:off x="9685420" y="4906209"/>
            <a:ext cx="2346157" cy="68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모델 성능을 평가하기 위한 재구성 손실 계산</a:t>
            </a:r>
          </a:p>
        </p:txBody>
      </p:sp>
      <p:pic>
        <p:nvPicPr>
          <p:cNvPr id="17" name="그림 16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4C112CF-F124-C715-F92B-96EC93A6D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B2205-9DB0-2BF3-6524-B1E9692031EF}"/>
              </a:ext>
            </a:extLst>
          </p:cNvPr>
          <p:cNvSpPr txBox="1"/>
          <p:nvPr/>
        </p:nvSpPr>
        <p:spPr>
          <a:xfrm>
            <a:off x="11640449" y="6476582"/>
            <a:ext cx="4191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6FC54-9DAB-BDDB-FFC8-76BDA7C294CE}"/>
              </a:ext>
            </a:extLst>
          </p:cNvPr>
          <p:cNvSpPr txBox="1"/>
          <p:nvPr/>
        </p:nvSpPr>
        <p:spPr>
          <a:xfrm>
            <a:off x="633838" y="1288070"/>
            <a:ext cx="7655112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Isolation Forest-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Autoencoder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b="1" dirty="0">
                <a:solidFill>
                  <a:schemeClr val="tx1"/>
                </a:solidFill>
                <a:latin typeface="Malgun Gothic"/>
                <a:ea typeface="Malgun Gothic"/>
              </a:rPr>
              <a:t>이상치 탐지 기법</a:t>
            </a:r>
            <a:r>
              <a:rPr lang="ko-KR" b="1" dirty="0">
                <a:solidFill>
                  <a:schemeClr val="accent5"/>
                </a:solidFill>
                <a:latin typeface="Malgun Gothic"/>
                <a:ea typeface="Malgun Gothic"/>
              </a:rPr>
              <a:t> </a:t>
            </a:r>
            <a:endParaRPr lang="ko-KR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634A3-A1CA-CC04-7903-5A9AC710CFCD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69193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E410F-1C87-D0B5-BCE4-0027441F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BC5D59-5280-BE84-9819-3D84B4FB6FF6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3354D4-B109-9473-06E3-5C692EE98A40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맑은 고딕"/>
                  <a:ea typeface="맑은 고딕"/>
                  <a:cs typeface="+mj-cs"/>
                </a:rPr>
                <a:t>연구 방법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613BC4-CC5D-97CB-59C7-640CFE1FEF48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951599-8605-4502-9600-41005D26AE4D}"/>
              </a:ext>
            </a:extLst>
          </p:cNvPr>
          <p:cNvSpPr txBox="1"/>
          <p:nvPr/>
        </p:nvSpPr>
        <p:spPr>
          <a:xfrm>
            <a:off x="7027997" y="2469526"/>
            <a:ext cx="519954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 sz="1600" b="1" dirty="0" err="1">
                <a:latin typeface="맑은 고딕"/>
                <a:ea typeface="맑은 고딕"/>
                <a:cs typeface="+mn-lt"/>
              </a:rPr>
              <a:t>랜덤한</a:t>
            </a:r>
            <a:r>
              <a:rPr lang="ko-KR" sz="1600" b="1" dirty="0">
                <a:latin typeface="맑은 고딕"/>
                <a:ea typeface="맑은 고딕"/>
                <a:cs typeface="+mn-lt"/>
              </a:rPr>
              <a:t> 특</a:t>
            </a:r>
            <a:r>
              <a:rPr lang="ko-KR" altLang="en-US" sz="1600" b="1" dirty="0">
                <a:latin typeface="맑은 고딕"/>
                <a:ea typeface="맑은 고딕"/>
                <a:cs typeface="+mn-lt"/>
              </a:rPr>
              <a:t>성을</a:t>
            </a:r>
            <a:r>
              <a:rPr lang="ko-KR" sz="1600" b="1" dirty="0">
                <a:latin typeface="맑은 고딕"/>
                <a:ea typeface="맑은 고딕"/>
                <a:cs typeface="+mn-lt"/>
              </a:rPr>
              <a:t> 선택하여 데이터를 분할</a:t>
            </a:r>
            <a:endParaRPr lang="ko-KR" b="1" dirty="0">
              <a:latin typeface="맑은 고딕"/>
              <a:ea typeface="맑은 고딕"/>
              <a:cs typeface="+mn-lt"/>
            </a:endParaRPr>
          </a:p>
          <a:p>
            <a:pPr>
              <a:buFont typeface="Arial"/>
              <a:buChar char="•"/>
            </a:pPr>
            <a:endParaRPr lang="ko-KR" altLang="en-US" sz="1600" b="1" dirty="0">
              <a:latin typeface="맑은 고딕"/>
              <a:ea typeface="맑은 고딕"/>
              <a:cs typeface="+mn-lt"/>
            </a:endParaRPr>
          </a:p>
          <a:p>
            <a:pPr>
              <a:buFont typeface="Arial"/>
              <a:buChar char="•"/>
            </a:pPr>
            <a:r>
              <a:rPr lang="ko-KR" sz="1600" b="1" dirty="0">
                <a:latin typeface="맑은 고딕"/>
                <a:ea typeface="맑은 고딕"/>
                <a:cs typeface="+mn-lt"/>
              </a:rPr>
              <a:t>이상치는 소수이므로 적은 분할 횟수로 고립됨</a:t>
            </a:r>
            <a:endParaRPr lang="ko-KR" b="1" dirty="0">
              <a:latin typeface="맑은 고딕"/>
              <a:ea typeface="맑은 고딕"/>
              <a:cs typeface="+mn-lt"/>
            </a:endParaRPr>
          </a:p>
          <a:p>
            <a:pPr>
              <a:buFont typeface="Arial"/>
              <a:buChar char="•"/>
            </a:pPr>
            <a:endParaRPr lang="ko-KR" sz="1600" b="1" dirty="0">
              <a:latin typeface="맑은 고딕"/>
              <a:ea typeface="맑은 고딕"/>
              <a:cs typeface="+mn-lt"/>
            </a:endParaRPr>
          </a:p>
          <a:p>
            <a:pPr>
              <a:buFont typeface="Arial"/>
              <a:buChar char="•"/>
            </a:pPr>
            <a:r>
              <a:rPr lang="ko-KR" sz="1600" b="1" dirty="0">
                <a:latin typeface="맑은 고딕"/>
                <a:ea typeface="맑은 고딕"/>
                <a:cs typeface="+mn-lt"/>
              </a:rPr>
              <a:t>트리의 평균 깊이가 낮은 데이터일수록 이상치로 판별</a:t>
            </a:r>
            <a:endParaRPr lang="ko-KR" b="1" dirty="0">
              <a:latin typeface="맑은 고딕"/>
              <a:ea typeface="맑은 고딕"/>
            </a:endParaRPr>
          </a:p>
        </p:txBody>
      </p:sp>
      <p:pic>
        <p:nvPicPr>
          <p:cNvPr id="7" name="그림 6" descr="도표, 텍스트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FACC4BE-64EE-BE45-5BBC-EA27E860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7" y="1565766"/>
            <a:ext cx="7015120" cy="263079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5639E-00C6-26D7-E335-1D759C7B7D96}"/>
              </a:ext>
            </a:extLst>
          </p:cNvPr>
          <p:cNvSpPr txBox="1"/>
          <p:nvPr/>
        </p:nvSpPr>
        <p:spPr>
          <a:xfrm>
            <a:off x="631470" y="1162966"/>
            <a:ext cx="362239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Isolation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Forest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8" name="그림 7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454D193-4D04-9084-6240-796C27853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D9B99-B12A-4D55-643F-CCCC908B1CD0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</a:rPr>
              <a:t>18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9A6A64-9231-25D7-ABA6-FC1EA5D39278}"/>
              </a:ext>
            </a:extLst>
          </p:cNvPr>
          <p:cNvGrpSpPr/>
          <p:nvPr/>
        </p:nvGrpSpPr>
        <p:grpSpPr>
          <a:xfrm>
            <a:off x="750102" y="4360826"/>
            <a:ext cx="3090753" cy="2497174"/>
            <a:chOff x="784857" y="1194473"/>
            <a:chExt cx="4525855" cy="3598564"/>
          </a:xfrm>
        </p:grpSpPr>
        <p:pic>
          <p:nvPicPr>
            <p:cNvPr id="6" name="그림 5" descr="스크린샷, 도표, 텍스트, 라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BF912D67-7FBA-B351-6E9D-B0312D89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857" y="1194473"/>
              <a:ext cx="4525855" cy="3539706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B7369A-C0E3-061B-26EA-513255218C4B}"/>
                </a:ext>
              </a:extLst>
            </p:cNvPr>
            <p:cNvSpPr/>
            <p:nvPr/>
          </p:nvSpPr>
          <p:spPr>
            <a:xfrm>
              <a:off x="3117801" y="4444030"/>
              <a:ext cx="756183" cy="349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7E96AC-2919-F1DC-E7D7-1C2FFF72567A}"/>
                </a:ext>
              </a:extLst>
            </p:cNvPr>
            <p:cNvSpPr/>
            <p:nvPr/>
          </p:nvSpPr>
          <p:spPr>
            <a:xfrm>
              <a:off x="1186625" y="2268550"/>
              <a:ext cx="116335" cy="116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0F6FBDD-8A55-1127-FCB4-2AA184E1BDF2}"/>
                </a:ext>
              </a:extLst>
            </p:cNvPr>
            <p:cNvSpPr/>
            <p:nvPr/>
          </p:nvSpPr>
          <p:spPr>
            <a:xfrm>
              <a:off x="1204075" y="1238977"/>
              <a:ext cx="110519" cy="1029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8F1B16-9F55-5AF9-57B4-E3F97AAFC610}"/>
                </a:ext>
              </a:extLst>
            </p:cNvPr>
            <p:cNvSpPr/>
            <p:nvPr/>
          </p:nvSpPr>
          <p:spPr>
            <a:xfrm>
              <a:off x="1256427" y="4071756"/>
              <a:ext cx="3373740" cy="104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2F06EAE-AB54-79E8-6458-DD9FE9CC1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2243" y="4106657"/>
              <a:ext cx="3321389" cy="174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BB2756B-5549-F51F-0A3B-D6BC04AE773F}"/>
                </a:ext>
              </a:extLst>
            </p:cNvPr>
            <p:cNvCxnSpPr/>
            <p:nvPr/>
          </p:nvCxnSpPr>
          <p:spPr>
            <a:xfrm flipH="1" flipV="1">
              <a:off x="1238977" y="1436750"/>
              <a:ext cx="17450" cy="27048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그림 17" descr="스크린샷, 도표, 텍스트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76866AD-EFD9-394C-1719-A368291A1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106" y="4272412"/>
            <a:ext cx="3374112" cy="2390041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19787B-33A6-FCE2-E571-3263107654B4}"/>
              </a:ext>
            </a:extLst>
          </p:cNvPr>
          <p:cNvSpPr txBox="1"/>
          <p:nvPr/>
        </p:nvSpPr>
        <p:spPr>
          <a:xfrm>
            <a:off x="7130583" y="4843403"/>
            <a:ext cx="4505117" cy="697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2529"/>
                </a:solidFill>
                <a:ea typeface="+mn-lt"/>
                <a:cs typeface="+mn-lt"/>
              </a:rPr>
              <a:t>정상 데이터는 밀도 있게 분포</a:t>
            </a:r>
            <a:endParaRPr lang="ko-KR" dirty="0"/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ko-KR" altLang="en-US" sz="1400" b="1" dirty="0">
                <a:solidFill>
                  <a:schemeClr val="accent5"/>
                </a:solidFill>
                <a:ea typeface="+mn-lt"/>
                <a:cs typeface="+mn-lt"/>
              </a:rPr>
              <a:t>많은 분할 </a:t>
            </a:r>
            <a:r>
              <a:rPr lang="ko-KR" altLang="en-US" sz="1400" b="1" dirty="0">
                <a:solidFill>
                  <a:srgbClr val="212529"/>
                </a:solidFill>
                <a:ea typeface="+mn-lt"/>
                <a:cs typeface="+mn-lt"/>
              </a:rPr>
              <a:t>과정이 지나야 </a:t>
            </a:r>
            <a:r>
              <a:rPr lang="ko-KR" altLang="en-US" sz="1400" b="1" dirty="0">
                <a:solidFill>
                  <a:schemeClr val="accent5"/>
                </a:solidFill>
                <a:ea typeface="+mn-lt"/>
                <a:cs typeface="+mn-lt"/>
              </a:rPr>
              <a:t>고립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93339A-A279-3428-769F-2EF0124C920D}"/>
              </a:ext>
            </a:extLst>
          </p:cNvPr>
          <p:cNvSpPr txBox="1"/>
          <p:nvPr/>
        </p:nvSpPr>
        <p:spPr>
          <a:xfrm>
            <a:off x="7130583" y="5635630"/>
            <a:ext cx="431131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1400" b="1" dirty="0">
                <a:solidFill>
                  <a:srgbClr val="212529"/>
                </a:solidFill>
                <a:latin typeface="Malgun Gothic"/>
                <a:ea typeface="Malgun Gothic"/>
              </a:rPr>
              <a:t>이상치 데이터는 밀도가 낮은 공간에 </a:t>
            </a:r>
            <a:r>
              <a:rPr lang="ko-KR" altLang="en-US" sz="1400" b="1" dirty="0">
                <a:solidFill>
                  <a:srgbClr val="212529"/>
                </a:solidFill>
                <a:latin typeface="Malgun Gothic"/>
                <a:ea typeface="Malgun Gothic"/>
              </a:rPr>
              <a:t>떨어져 분포</a:t>
            </a:r>
            <a:endParaRPr lang="en-US" altLang="ko-KR" sz="1400" b="1" dirty="0">
              <a:solidFill>
                <a:srgbClr val="212529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accent5"/>
                </a:solidFill>
                <a:latin typeface="Malgun Gothic"/>
                <a:ea typeface="맑은 고딕"/>
              </a:rPr>
              <a:t>적은</a:t>
            </a:r>
            <a:r>
              <a:rPr lang="en-US" sz="1400" b="1" dirty="0">
                <a:solidFill>
                  <a:schemeClr val="accent5"/>
                </a:solidFill>
                <a:latin typeface="Malgun Gothic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Malgun Gothic"/>
                <a:ea typeface="맑은 고딕"/>
              </a:rPr>
              <a:t>횟수의</a:t>
            </a:r>
            <a:r>
              <a:rPr lang="en-US" sz="1400" b="1" dirty="0">
                <a:solidFill>
                  <a:schemeClr val="accent5"/>
                </a:solidFill>
                <a:latin typeface="Malgun Gothic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Malgun Gothic"/>
                <a:ea typeface="맑은 고딕"/>
              </a:rPr>
              <a:t>분할</a:t>
            </a:r>
            <a:r>
              <a:rPr lang="en-US" sz="1400" b="1" dirty="0">
                <a:solidFill>
                  <a:schemeClr val="accent5"/>
                </a:solidFill>
                <a:latin typeface="Malgun Gothic"/>
              </a:rPr>
              <a:t> </a:t>
            </a:r>
            <a:r>
              <a:rPr lang="ko-KR" altLang="en-US" sz="1400" b="1" dirty="0">
                <a:solidFill>
                  <a:srgbClr val="212529"/>
                </a:solidFill>
                <a:latin typeface="Malgun Gothic"/>
                <a:ea typeface="맑은 고딕"/>
              </a:rPr>
              <a:t>과정으로도</a:t>
            </a:r>
            <a:r>
              <a:rPr lang="en-US" sz="1400" b="1" dirty="0">
                <a:solidFill>
                  <a:srgbClr val="212529"/>
                </a:solidFill>
                <a:latin typeface="Malgun Gothic"/>
              </a:rPr>
              <a:t> </a:t>
            </a:r>
            <a:r>
              <a:rPr lang="ko-KR" altLang="en-US" sz="1400" b="1" dirty="0">
                <a:solidFill>
                  <a:srgbClr val="212529"/>
                </a:solidFill>
                <a:latin typeface="Malgun Gothic"/>
                <a:ea typeface="맑은 고딕"/>
              </a:rPr>
              <a:t>쉽게</a:t>
            </a:r>
            <a:r>
              <a:rPr lang="en-US" sz="1400" b="1" dirty="0">
                <a:solidFill>
                  <a:srgbClr val="212529"/>
                </a:solidFill>
                <a:latin typeface="Malgun Gothic"/>
              </a:rPr>
              <a:t> </a:t>
            </a:r>
            <a:r>
              <a:rPr lang="ko-KR" altLang="en-US" sz="1400" b="1" dirty="0">
                <a:solidFill>
                  <a:schemeClr val="accent5"/>
                </a:solidFill>
                <a:latin typeface="Malgun Gothic"/>
                <a:ea typeface="맑은 고딕"/>
              </a:rPr>
              <a:t>고립</a:t>
            </a:r>
            <a:endParaRPr lang="en-US" sz="1400" dirty="0">
              <a:solidFill>
                <a:schemeClr val="accent5"/>
              </a:solidFill>
              <a:latin typeface="Malgun Gothic"/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endParaRPr lang="ko-KR" sz="1400" dirty="0">
              <a:latin typeface="Malgun Gothic"/>
              <a:ea typeface="Malgun Gothic"/>
            </a:endParaRPr>
          </a:p>
          <a:p>
            <a:pPr algn="l"/>
            <a:endParaRPr lang="ko-KR" altLang="en-US" dirty="0"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EEC223-8868-E5BA-FC84-393D2E8ED042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129362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BE04-2C7A-699A-A7A4-92FFB9ABE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E4D0A60-50B8-B322-BBF4-81BCB55A8080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4BF764-CF4E-0ADE-84E1-14C346CE4ECF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  <a:endParaRPr lang="ko-KR" altLang="en-US" sz="2400" b="1" err="1">
                <a:solidFill>
                  <a:srgbClr val="0066A6"/>
                </a:solidFill>
                <a:latin typeface="맑은 고딕"/>
                <a:ea typeface="맑은 고딕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46B4DC-1A69-F7C7-014F-A95C127FDC04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378962-A276-45E5-4CD4-946B69C9905E}"/>
              </a:ext>
            </a:extLst>
          </p:cNvPr>
          <p:cNvSpPr txBox="1"/>
          <p:nvPr/>
        </p:nvSpPr>
        <p:spPr>
          <a:xfrm>
            <a:off x="386952" y="5425660"/>
            <a:ext cx="5794549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Contamination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값을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>
                <a:solidFill>
                  <a:schemeClr val="accent5"/>
                </a:solidFill>
                <a:latin typeface="Malgun Gothic"/>
                <a:ea typeface="Malgun Gothic"/>
              </a:rPr>
              <a:t>0.05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로 한 후, Isolation Forest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진행</a:t>
            </a:r>
            <a:endParaRPr lang="ko-KR" altLang="en-US" dirty="0" err="1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Malgun Gothic"/>
                <a:ea typeface="Malgun Gothic"/>
              </a:rPr>
              <a:t>  </a:t>
            </a:r>
            <a:r>
              <a:rPr lang="en-US" altLang="ko-KR" b="1" dirty="0">
                <a:latin typeface="Malgun Gothic"/>
                <a:ea typeface="Malgun Gothic"/>
              </a:rPr>
              <a:t>-</a:t>
            </a:r>
            <a:r>
              <a:rPr lang="en-US" altLang="ko-KR" sz="1600" b="1" dirty="0">
                <a:solidFill>
                  <a:schemeClr val="accent5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chemeClr val="accent5"/>
                </a:solidFill>
                <a:latin typeface="Malgun Gothic"/>
                <a:ea typeface="Malgun Gothic"/>
              </a:rPr>
              <a:t>정상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데이터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27328개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Malgun Gothic"/>
                <a:ea typeface="Malgun Gothic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Malgun Gothic"/>
                <a:ea typeface="Malgun Gothic"/>
              </a:rPr>
              <a:t>-</a:t>
            </a:r>
            <a:r>
              <a:rPr lang="en-US" altLang="ko-KR" sz="1600" b="1" dirty="0">
                <a:solidFill>
                  <a:srgbClr val="C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C00000"/>
                </a:solidFill>
                <a:latin typeface="Malgun Gothic"/>
                <a:ea typeface="Malgun Gothic"/>
              </a:rPr>
              <a:t>이상치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데이터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1439개</a:t>
            </a:r>
            <a:endParaRPr lang="en-US" dirty="0"/>
          </a:p>
          <a:p>
            <a:pPr algn="l">
              <a:lnSpc>
                <a:spcPct val="150000"/>
              </a:lnSpc>
            </a:pPr>
            <a:endParaRPr lang="en-US" altLang="ko-KR" sz="1400" dirty="0">
              <a:latin typeface="Malgun Gothic"/>
              <a:ea typeface="Malgun Gothic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55E1A-49BD-7794-3F8E-719210A2D5FC}"/>
              </a:ext>
            </a:extLst>
          </p:cNvPr>
          <p:cNvSpPr txBox="1"/>
          <p:nvPr/>
        </p:nvSpPr>
        <p:spPr>
          <a:xfrm>
            <a:off x="631470" y="1151592"/>
            <a:ext cx="362239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Isolation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err="1">
                <a:solidFill>
                  <a:schemeClr val="tx1"/>
                </a:solidFill>
                <a:latin typeface="맑은 고딕"/>
                <a:ea typeface="맑은 고딕"/>
              </a:rPr>
              <a:t>Forest</a:t>
            </a:r>
            <a:endParaRPr lang="ko-KR" altLang="en-US" b="1" err="1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5" name="그림 4" descr="텍스트, 라인, 도표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5082E35-CFA2-8007-A525-70AC7649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" y="1781619"/>
            <a:ext cx="6096000" cy="3507689"/>
          </a:xfrm>
          <a:prstGeom prst="rect">
            <a:avLst/>
          </a:prstGeom>
        </p:spPr>
      </p:pic>
      <p:pic>
        <p:nvPicPr>
          <p:cNvPr id="14" name="그림 13" descr="텍스트, 도표, 라인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259A485-2846-2EF1-E3F0-74F14B0E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33" y="1777551"/>
            <a:ext cx="5970741" cy="3488450"/>
          </a:xfrm>
          <a:prstGeom prst="rect">
            <a:avLst/>
          </a:prstGeom>
        </p:spPr>
      </p:pic>
      <p:pic>
        <p:nvPicPr>
          <p:cNvPr id="21" name="그림 20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94053A9-5B44-3DDC-60BB-1887DD12F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CF9CA-DF64-105F-479C-AE210A8FCCE9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19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710588-FCFA-47B0-A6D0-D916339C8F66}"/>
              </a:ext>
            </a:extLst>
          </p:cNvPr>
          <p:cNvSpPr/>
          <p:nvPr/>
        </p:nvSpPr>
        <p:spPr>
          <a:xfrm>
            <a:off x="452388" y="2820201"/>
            <a:ext cx="5496024" cy="1020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87B81-F4F4-113F-A5D8-5C2CD63C8CBA}"/>
              </a:ext>
            </a:extLst>
          </p:cNvPr>
          <p:cNvSpPr txBox="1"/>
          <p:nvPr/>
        </p:nvSpPr>
        <p:spPr>
          <a:xfrm>
            <a:off x="5157818" y="248164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이상치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C4C3A-9FBE-B8DC-0B98-956B058CBFB5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346960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459E320-A282-7728-ED47-B13FE381D22F}"/>
              </a:ext>
            </a:extLst>
          </p:cNvPr>
          <p:cNvGrpSpPr/>
          <p:nvPr/>
        </p:nvGrpSpPr>
        <p:grpSpPr>
          <a:xfrm>
            <a:off x="203530" y="192651"/>
            <a:ext cx="6962354" cy="730464"/>
            <a:chOff x="274706" y="420088"/>
            <a:chExt cx="6962354" cy="73046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74B7F1B-61FD-FD20-B328-6EB2B2D1994B}"/>
                </a:ext>
              </a:extLst>
            </p:cNvPr>
            <p:cNvGrpSpPr/>
            <p:nvPr/>
          </p:nvGrpSpPr>
          <p:grpSpPr>
            <a:xfrm>
              <a:off x="274706" y="420088"/>
              <a:ext cx="4822588" cy="711214"/>
              <a:chOff x="274706" y="420088"/>
              <a:chExt cx="11642588" cy="71121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72B18-181A-FE07-F6C6-14C506DC35A9}"/>
                  </a:ext>
                </a:extLst>
              </p:cNvPr>
              <p:cNvSpPr/>
              <p:nvPr/>
            </p:nvSpPr>
            <p:spPr>
              <a:xfrm>
                <a:off x="391885" y="424042"/>
                <a:ext cx="11525409" cy="707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705312B-92E4-2F42-F843-B30FA5559243}"/>
                  </a:ext>
                </a:extLst>
              </p:cNvPr>
              <p:cNvSpPr/>
              <p:nvPr/>
            </p:nvSpPr>
            <p:spPr>
              <a:xfrm>
                <a:off x="274706" y="420088"/>
                <a:ext cx="117179" cy="711214"/>
              </a:xfrm>
              <a:prstGeom prst="rect">
                <a:avLst/>
              </a:prstGeom>
              <a:gradFill>
                <a:gsLst>
                  <a:gs pos="0">
                    <a:srgbClr val="0066A6"/>
                  </a:gs>
                  <a:gs pos="100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CE5F4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508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19FE0F-2A01-43C5-A276-B9EB52661573}"/>
                </a:ext>
              </a:extLst>
            </p:cNvPr>
            <p:cNvSpPr txBox="1"/>
            <p:nvPr/>
          </p:nvSpPr>
          <p:spPr>
            <a:xfrm>
              <a:off x="391885" y="688887"/>
              <a:ext cx="456922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solidFill>
                    <a:srgbClr val="0066A6"/>
                  </a:solidFill>
                  <a:latin typeface="+mj-lt"/>
                  <a:ea typeface="+mj-ea"/>
                  <a:cs typeface="+mj-cs"/>
                </a:rPr>
                <a:t>목차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D80238-AEBB-128D-71F6-B85FA76504EB}"/>
                </a:ext>
              </a:extLst>
            </p:cNvPr>
            <p:cNvSpPr txBox="1"/>
            <p:nvPr/>
          </p:nvSpPr>
          <p:spPr>
            <a:xfrm>
              <a:off x="446346" y="474086"/>
              <a:ext cx="67907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 err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Isolation</a:t>
              </a:r>
              <a:r>
                <a:rPr lang="ko-KR" altLang="en-US" sz="1000" b="1" dirty="0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 </a:t>
              </a:r>
              <a:r>
                <a:rPr lang="ko-KR" altLang="en-US" sz="1000" b="1" dirty="0" err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Forest</a:t>
              </a:r>
              <a:r>
                <a:rPr lang="ko-KR" altLang="en-US" sz="1000" b="1" dirty="0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 와 </a:t>
              </a:r>
              <a:r>
                <a:rPr lang="ko-KR" altLang="en-US" sz="1000" b="1" dirty="0" err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Autoencoder</a:t>
              </a:r>
              <a:r>
                <a:rPr lang="ko-KR" altLang="en-US" sz="1000" b="1" dirty="0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 하이브리드 이상치 탐지 기법을 활용한 산업 전력 데이터 분석 및 최적화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13A293-52A9-B0C7-4F98-1B76FE1EDD4E}"/>
              </a:ext>
            </a:extLst>
          </p:cNvPr>
          <p:cNvGrpSpPr/>
          <p:nvPr/>
        </p:nvGrpSpPr>
        <p:grpSpPr>
          <a:xfrm>
            <a:off x="794012" y="1335770"/>
            <a:ext cx="3071117" cy="2064360"/>
            <a:chOff x="794012" y="1335770"/>
            <a:chExt cx="2937433" cy="206436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A969563-CA2E-FEDF-0F35-D5E678D726D9}"/>
                </a:ext>
              </a:extLst>
            </p:cNvPr>
            <p:cNvGrpSpPr/>
            <p:nvPr/>
          </p:nvGrpSpPr>
          <p:grpSpPr>
            <a:xfrm>
              <a:off x="794012" y="1335770"/>
              <a:ext cx="1485444" cy="2064360"/>
              <a:chOff x="794012" y="1335770"/>
              <a:chExt cx="1485444" cy="206436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E5095F0-B65E-FBD7-3757-C66E25CACDD5}"/>
                  </a:ext>
                </a:extLst>
              </p:cNvPr>
              <p:cNvGrpSpPr/>
              <p:nvPr/>
            </p:nvGrpSpPr>
            <p:grpSpPr>
              <a:xfrm>
                <a:off x="794012" y="1335770"/>
                <a:ext cx="1485444" cy="584775"/>
                <a:chOff x="3387310" y="1978471"/>
                <a:chExt cx="3684567" cy="58477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8E711E9-D724-D460-92B7-A5320D023ABD}"/>
                    </a:ext>
                  </a:extLst>
                </p:cNvPr>
                <p:cNvSpPr txBox="1"/>
                <p:nvPr/>
              </p:nvSpPr>
              <p:spPr>
                <a:xfrm>
                  <a:off x="3387310" y="1978471"/>
                  <a:ext cx="1768290" cy="58477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0066A6"/>
                      </a:solidFill>
                      <a:latin typeface="맑은 고딕"/>
                      <a:ea typeface="맑은 고딕"/>
                      <a:cs typeface="+mj-cs"/>
                    </a:rPr>
                    <a:t>01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70D036-D68D-4818-5F47-71513962027B}"/>
                    </a:ext>
                  </a:extLst>
                </p:cNvPr>
                <p:cNvSpPr txBox="1"/>
                <p:nvPr/>
              </p:nvSpPr>
              <p:spPr>
                <a:xfrm>
                  <a:off x="4937434" y="2043722"/>
                  <a:ext cx="2134443" cy="46166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ctr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2400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맑은 고딕"/>
                      <a:ea typeface="맑은 고딕"/>
                      <a:cs typeface="+mj-cs"/>
                    </a:rPr>
                    <a:t>서론</a:t>
                  </a:r>
                </a:p>
              </p:txBody>
            </p:sp>
          </p:grp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D9C3C3E5-FF94-28F9-A642-ADEBF8780FDA}"/>
                  </a:ext>
                </a:extLst>
              </p:cNvPr>
              <p:cNvCxnSpPr/>
              <p:nvPr/>
            </p:nvCxnSpPr>
            <p:spPr>
              <a:xfrm>
                <a:off x="1417444" y="1434294"/>
                <a:ext cx="868" cy="1965836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055266-4613-D62B-660A-C4EB5F200DF9}"/>
                </a:ext>
              </a:extLst>
            </p:cNvPr>
            <p:cNvSpPr txBox="1"/>
            <p:nvPr/>
          </p:nvSpPr>
          <p:spPr>
            <a:xfrm>
              <a:off x="1461553" y="1920240"/>
              <a:ext cx="2269892" cy="6970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400" b="1">
                  <a:latin typeface="맑은 고딕"/>
                  <a:ea typeface="맑은 고딕"/>
                </a:rPr>
                <a:t>연구의 필요성 및 목적</a:t>
              </a:r>
              <a:endParaRPr lang="ko-KR" b="1">
                <a:latin typeface="맑은 고딕"/>
                <a:ea typeface="맑은 고딕"/>
              </a:endParaRP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400" b="1">
                  <a:latin typeface="맑은 고딕"/>
                  <a:ea typeface="맑은 고딕"/>
                </a:rPr>
                <a:t>식품 산업 데이터 설명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757F49-1E8E-1D87-D059-C18F69F0DBB1}"/>
              </a:ext>
            </a:extLst>
          </p:cNvPr>
          <p:cNvGrpSpPr/>
          <p:nvPr/>
        </p:nvGrpSpPr>
        <p:grpSpPr>
          <a:xfrm>
            <a:off x="4418159" y="1335769"/>
            <a:ext cx="3071117" cy="2064360"/>
            <a:chOff x="4985012" y="1317184"/>
            <a:chExt cx="2937433" cy="20643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CBC817C-A760-DA3E-1DA7-1BA315C2CD56}"/>
                </a:ext>
              </a:extLst>
            </p:cNvPr>
            <p:cNvGrpSpPr/>
            <p:nvPr/>
          </p:nvGrpSpPr>
          <p:grpSpPr>
            <a:xfrm>
              <a:off x="4985012" y="1317184"/>
              <a:ext cx="2275989" cy="2064360"/>
              <a:chOff x="794012" y="1335770"/>
              <a:chExt cx="2275989" cy="206436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6EF33E-6CD9-12BC-964F-BCD4021DF11D}"/>
                  </a:ext>
                </a:extLst>
              </p:cNvPr>
              <p:cNvGrpSpPr/>
              <p:nvPr/>
            </p:nvGrpSpPr>
            <p:grpSpPr>
              <a:xfrm>
                <a:off x="794012" y="1335770"/>
                <a:ext cx="2275989" cy="584775"/>
                <a:chOff x="3387310" y="1978471"/>
                <a:chExt cx="5645473" cy="58477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728A50-1BA3-8B5C-FEE4-A6B216607336}"/>
                    </a:ext>
                  </a:extLst>
                </p:cNvPr>
                <p:cNvSpPr txBox="1"/>
                <p:nvPr/>
              </p:nvSpPr>
              <p:spPr>
                <a:xfrm>
                  <a:off x="3387310" y="1978471"/>
                  <a:ext cx="1768290" cy="58477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altLang="ko-KR" sz="3200" b="1">
                      <a:solidFill>
                        <a:srgbClr val="0066A6"/>
                      </a:solidFill>
                      <a:latin typeface="맑은 고딕"/>
                      <a:ea typeface="맑은 고딕"/>
                      <a:cs typeface="+mj-cs"/>
                    </a:rPr>
                    <a:t>02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E55C0D-5194-ACBC-8863-E7E278B65CBF}"/>
                    </a:ext>
                  </a:extLst>
                </p:cNvPr>
                <p:cNvSpPr txBox="1"/>
                <p:nvPr/>
              </p:nvSpPr>
              <p:spPr>
                <a:xfrm>
                  <a:off x="5052684" y="2057662"/>
                  <a:ext cx="3980099" cy="46166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ctr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sz="2400" b="1">
                      <a:latin typeface="맑은 고딕"/>
                      <a:ea typeface="맑은 고딕"/>
                    </a:rPr>
                    <a:t>연구 </a:t>
                  </a:r>
                  <a:r>
                    <a:rPr lang="ko-KR" altLang="en-US" sz="2400" b="1">
                      <a:latin typeface="맑은 고딕"/>
                      <a:ea typeface="맑은 고딕"/>
                    </a:rPr>
                    <a:t>방법</a:t>
                  </a:r>
                  <a:endParaRPr lang="ko-KR" altLang="en-US" sz="2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/>
                    <a:ea typeface="맑은 고딕"/>
                    <a:cs typeface="+mj-cs"/>
                  </a:endParaRPr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C638157-582C-D9E0-25D9-03D36F291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7444" y="1434294"/>
                <a:ext cx="868" cy="1965836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4EF70A-8090-1F41-6069-FF9EBB719CAB}"/>
                </a:ext>
              </a:extLst>
            </p:cNvPr>
            <p:cNvSpPr txBox="1"/>
            <p:nvPr/>
          </p:nvSpPr>
          <p:spPr>
            <a:xfrm>
              <a:off x="5652553" y="1920240"/>
              <a:ext cx="2269892" cy="6970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400" b="1">
                  <a:latin typeface="맑은 고딕"/>
                  <a:ea typeface="맑은 고딕"/>
                </a:rPr>
                <a:t>데이터 전처리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400" b="1">
                  <a:latin typeface="맑은 고딕"/>
                  <a:ea typeface="맑은 고딕"/>
                </a:rPr>
                <a:t>이상치 탐지 기법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9E748DB-4804-5192-7706-472D2684E84F}"/>
              </a:ext>
            </a:extLst>
          </p:cNvPr>
          <p:cNvGrpSpPr/>
          <p:nvPr/>
        </p:nvGrpSpPr>
        <p:grpSpPr>
          <a:xfrm>
            <a:off x="8042304" y="1335769"/>
            <a:ext cx="3071118" cy="2064360"/>
            <a:chOff x="4985011" y="1317184"/>
            <a:chExt cx="2937434" cy="206436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F21D9F2-96B2-334A-07D7-E6756A45D4EA}"/>
                </a:ext>
              </a:extLst>
            </p:cNvPr>
            <p:cNvGrpSpPr/>
            <p:nvPr/>
          </p:nvGrpSpPr>
          <p:grpSpPr>
            <a:xfrm>
              <a:off x="4985011" y="1317184"/>
              <a:ext cx="2212055" cy="2064360"/>
              <a:chOff x="794011" y="1335770"/>
              <a:chExt cx="2212055" cy="206436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A6DD1C4-8CDA-D01B-C023-08A271B92D58}"/>
                  </a:ext>
                </a:extLst>
              </p:cNvPr>
              <p:cNvGrpSpPr/>
              <p:nvPr/>
            </p:nvGrpSpPr>
            <p:grpSpPr>
              <a:xfrm>
                <a:off x="794011" y="1335770"/>
                <a:ext cx="2212055" cy="584775"/>
                <a:chOff x="3387310" y="1978471"/>
                <a:chExt cx="5486892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7E64C7E-404B-1CD6-91B0-D031B10F53C6}"/>
                    </a:ext>
                  </a:extLst>
                </p:cNvPr>
                <p:cNvSpPr txBox="1"/>
                <p:nvPr/>
              </p:nvSpPr>
              <p:spPr>
                <a:xfrm>
                  <a:off x="3387310" y="1978471"/>
                  <a:ext cx="1768290" cy="58477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altLang="ko-KR" sz="3200" b="1">
                      <a:solidFill>
                        <a:srgbClr val="0066A6"/>
                      </a:solidFill>
                      <a:latin typeface="맑은 고딕"/>
                      <a:ea typeface="맑은 고딕"/>
                      <a:cs typeface="+mj-cs"/>
                    </a:rPr>
                    <a:t>03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34B50A7-3FD6-BB56-B029-53809A31FEB7}"/>
                    </a:ext>
                  </a:extLst>
                </p:cNvPr>
                <p:cNvSpPr txBox="1"/>
                <p:nvPr/>
              </p:nvSpPr>
              <p:spPr>
                <a:xfrm>
                  <a:off x="5052682" y="2057662"/>
                  <a:ext cx="3821520" cy="46166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ctr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sz="2400" b="1">
                      <a:solidFill>
                        <a:srgbClr val="000000"/>
                      </a:solidFill>
                      <a:latin typeface="맑은 고딕"/>
                      <a:ea typeface="맑은 고딕"/>
                      <a:cs typeface="+mj-cs"/>
                    </a:rPr>
                    <a:t>모델 비교</a:t>
                  </a:r>
                  <a:endParaRPr lang="ko-KR" altLang="en-US" sz="2400" b="1">
                    <a:solidFill>
                      <a:srgbClr val="000000"/>
                    </a:solidFill>
                    <a:latin typeface="맑은 고딕"/>
                    <a:ea typeface="맑은 고딕"/>
                    <a:cs typeface="+mj-cs"/>
                  </a:endParaRPr>
                </a:p>
              </p:txBody>
            </p:sp>
          </p:grp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AF0C0743-B41F-EFF4-C775-410AD1825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7444" y="1434294"/>
                <a:ext cx="868" cy="1965836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1245CD-6116-53D2-3652-32EE5B4A488E}"/>
                </a:ext>
              </a:extLst>
            </p:cNvPr>
            <p:cNvSpPr txBox="1"/>
            <p:nvPr/>
          </p:nvSpPr>
          <p:spPr>
            <a:xfrm>
              <a:off x="5652553" y="1920240"/>
              <a:ext cx="2269892" cy="3738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400" b="1">
                  <a:latin typeface="맑은 고딕"/>
                  <a:ea typeface="맑은 고딕"/>
                </a:rPr>
                <a:t>K-means vs Isolation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E27876-7400-A75A-A8B5-C123DC1E2E05}"/>
              </a:ext>
            </a:extLst>
          </p:cNvPr>
          <p:cNvGrpSpPr/>
          <p:nvPr/>
        </p:nvGrpSpPr>
        <p:grpSpPr>
          <a:xfrm>
            <a:off x="798084" y="3830535"/>
            <a:ext cx="3071118" cy="2064360"/>
            <a:chOff x="4985011" y="1317184"/>
            <a:chExt cx="2937434" cy="20643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F19969D-696C-7840-747F-1A91FD224353}"/>
                </a:ext>
              </a:extLst>
            </p:cNvPr>
            <p:cNvGrpSpPr/>
            <p:nvPr/>
          </p:nvGrpSpPr>
          <p:grpSpPr>
            <a:xfrm>
              <a:off x="4985011" y="1317184"/>
              <a:ext cx="2007472" cy="2064360"/>
              <a:chOff x="794011" y="1335770"/>
              <a:chExt cx="2007472" cy="206436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F65685B-7D05-399A-3B81-B17036226859}"/>
                  </a:ext>
                </a:extLst>
              </p:cNvPr>
              <p:cNvGrpSpPr/>
              <p:nvPr/>
            </p:nvGrpSpPr>
            <p:grpSpPr>
              <a:xfrm>
                <a:off x="794011" y="1335770"/>
                <a:ext cx="2007472" cy="584775"/>
                <a:chOff x="3387310" y="1978471"/>
                <a:chExt cx="4979433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FD330F-A6A9-E56C-D5ED-8D4F8B8DC9CE}"/>
                    </a:ext>
                  </a:extLst>
                </p:cNvPr>
                <p:cNvSpPr txBox="1"/>
                <p:nvPr/>
              </p:nvSpPr>
              <p:spPr>
                <a:xfrm>
                  <a:off x="3387310" y="1978471"/>
                  <a:ext cx="1768290" cy="58477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 altLang="ko-KR" sz="3200" b="1">
                      <a:solidFill>
                        <a:srgbClr val="0066A6"/>
                      </a:solidFill>
                      <a:latin typeface="맑은 고딕"/>
                      <a:ea typeface="맑은 고딕"/>
                      <a:cs typeface="+mj-cs"/>
                    </a:rPr>
                    <a:t>04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58EAA99-8016-1EF2-7D58-AADB846F47AF}"/>
                    </a:ext>
                  </a:extLst>
                </p:cNvPr>
                <p:cNvSpPr txBox="1"/>
                <p:nvPr/>
              </p:nvSpPr>
              <p:spPr>
                <a:xfrm>
                  <a:off x="5052682" y="2057662"/>
                  <a:ext cx="3314061" cy="461665"/>
                </a:xfrm>
                <a:prstGeom prst="rect">
                  <a:avLst/>
                </a:prstGeom>
              </p:spPr>
              <p:txBody>
                <a:bodyPr wrap="square" lIns="91440" tIns="45720" rIns="91440" bIns="45720" rtlCol="0" anchor="ctr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2400" b="1">
                      <a:solidFill>
                        <a:srgbClr val="000000"/>
                      </a:solidFill>
                      <a:latin typeface="맑은 고딕"/>
                      <a:ea typeface="맑은 고딕"/>
                      <a:cs typeface="+mj-cs"/>
                    </a:rPr>
                    <a:t>결론</a:t>
                  </a:r>
                </a:p>
              </p:txBody>
            </p:sp>
          </p:grp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84F4D4F6-8071-DB93-1DB3-A208E0782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7444" y="1434294"/>
                <a:ext cx="868" cy="1965836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534CE8-C28B-0886-1D0B-9B979D2356FE}"/>
                </a:ext>
              </a:extLst>
            </p:cNvPr>
            <p:cNvSpPr txBox="1"/>
            <p:nvPr/>
          </p:nvSpPr>
          <p:spPr>
            <a:xfrm>
              <a:off x="5652553" y="1920240"/>
              <a:ext cx="2269892" cy="3738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ko-KR" altLang="en-US" sz="1400" b="1">
                  <a:latin typeface="맑은 고딕"/>
                  <a:ea typeface="맑은 고딕"/>
                </a:rPr>
                <a:t>향후 연구 및 기대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A3946-1415-AF23-653A-0A4FAD126612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24" name="Google Shape;90;p13">
              <a:extLst>
                <a:ext uri="{FF2B5EF4-FFF2-40B4-BE49-F238E27FC236}">
                  <a16:creationId xmlns:a16="http://schemas.microsoft.com/office/drawing/2014/main" id="{53BDC326-36CB-559F-CA5F-394DFC32D72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1;p13">
              <a:extLst>
                <a:ext uri="{FF2B5EF4-FFF2-40B4-BE49-F238E27FC236}">
                  <a16:creationId xmlns:a16="http://schemas.microsoft.com/office/drawing/2014/main" id="{8743150F-A409-77E2-5049-500623A7520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4" descr="시그니춰 가로타입4">
              <a:extLst>
                <a:ext uri="{FF2B5EF4-FFF2-40B4-BE49-F238E27FC236}">
                  <a16:creationId xmlns:a16="http://schemas.microsoft.com/office/drawing/2014/main" id="{F1EFE38B-CC24-E412-FE04-23A4F8D4D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그림 31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E0578C5-20B3-F90D-41AB-3739A81A7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5E7861-6556-3BB2-A2BA-378607F6B86A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>
                <a:solidFill>
                  <a:srgbClr val="0066A6"/>
                </a:solidFill>
                <a:ea typeface="맑은 고딕"/>
              </a:rPr>
              <a:t>02</a:t>
            </a:r>
            <a:endParaRPr lang="ko-KR" altLang="en-US" sz="1200" b="1">
              <a:solidFill>
                <a:srgbClr val="006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4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B89F1-BA69-F2BF-5343-2263D6437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E5697E-F862-56B4-CE88-6D432327AA67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F2568B-C7FA-487D-518F-D4C9AAC7E3F3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  <a:endParaRPr lang="ko-KR" altLang="en-US" sz="2400" b="1" err="1">
                <a:solidFill>
                  <a:srgbClr val="0066A6"/>
                </a:solidFill>
                <a:latin typeface="맑은 고딕"/>
                <a:ea typeface="맑은 고딕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4E31C3-C12C-E45D-C159-4595A4952236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E473E3-B558-E253-908F-FC1F0557A006}"/>
              </a:ext>
            </a:extLst>
          </p:cNvPr>
          <p:cNvSpPr txBox="1"/>
          <p:nvPr/>
        </p:nvSpPr>
        <p:spPr>
          <a:xfrm>
            <a:off x="7834054" y="2157015"/>
            <a:ext cx="3627133" cy="18913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Isolation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Forest로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검출한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정상치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데이터를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학습</a:t>
            </a:r>
            <a:endParaRPr lang="en-US" altLang="ko-KR" sz="1600" b="1" dirty="0">
              <a:solidFill>
                <a:srgbClr val="212529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212529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임계값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0.05에서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재구성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손실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값 </a:t>
            </a:r>
            <a:r>
              <a:rPr lang="en-US" altLang="ko-KR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발생</a:t>
            </a:r>
            <a:r>
              <a:rPr lang="en-US" altLang="ko-KR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Malgun Gothic"/>
                <a:ea typeface="Malgun Gothic"/>
              </a:rPr>
              <a:t>이상치</a:t>
            </a:r>
            <a:r>
              <a:rPr lang="en-US" sz="1600" b="1" dirty="0">
                <a:solidFill>
                  <a:srgbClr val="212529"/>
                </a:solidFill>
                <a:latin typeface="Malgun Gothic"/>
                <a:ea typeface="Malgun Gothic"/>
              </a:rPr>
              <a:t> </a:t>
            </a:r>
            <a:r>
              <a:rPr lang="en-US" sz="1600" b="1" dirty="0" err="1">
                <a:solidFill>
                  <a:srgbClr val="212529"/>
                </a:solidFill>
                <a:latin typeface="Malgun Gothic"/>
                <a:ea typeface="Malgun Gothic"/>
              </a:rPr>
              <a:t>데이터</a:t>
            </a:r>
            <a:r>
              <a:rPr lang="en-US" sz="1600" b="1" dirty="0">
                <a:solidFill>
                  <a:srgbClr val="212529"/>
                </a:solidFill>
                <a:latin typeface="Malgun Gothic"/>
                <a:ea typeface="Malgun Gothic"/>
              </a:rPr>
              <a:t> 1439개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7D6B1-9158-B4E4-7B1E-F9284AFC2072}"/>
              </a:ext>
            </a:extLst>
          </p:cNvPr>
          <p:cNvSpPr txBox="1"/>
          <p:nvPr/>
        </p:nvSpPr>
        <p:spPr>
          <a:xfrm>
            <a:off x="631469" y="1288070"/>
            <a:ext cx="563457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US" altLang="ko-KR" b="1">
                <a:solidFill>
                  <a:srgbClr val="000000"/>
                </a:solidFill>
                <a:latin typeface="맑은 고딕"/>
                <a:ea typeface="맑은 고딕"/>
              </a:rPr>
              <a:t>Isolation Forest-</a:t>
            </a:r>
            <a:r>
              <a:rPr lang="ko-KR" altLang="en-US" b="1" dirty="0" err="1">
                <a:solidFill>
                  <a:srgbClr val="000000"/>
                </a:solidFill>
                <a:latin typeface="맑은 고딕"/>
                <a:ea typeface="맑은 고딕"/>
              </a:rPr>
              <a:t>Autoencoder</a:t>
            </a:r>
            <a:r>
              <a:rPr lang="ko-KR" altLang="ko-KR" b="1" dirty="0">
                <a:solidFill>
                  <a:schemeClr val="tx1"/>
                </a:solidFill>
                <a:latin typeface="Malgun Gothic"/>
                <a:ea typeface="Malgun Gothic"/>
              </a:rPr>
              <a:t> 이상치 탐지 기법</a:t>
            </a:r>
            <a:r>
              <a:rPr lang="ko-KR" altLang="ko-KR" b="1" dirty="0">
                <a:solidFill>
                  <a:schemeClr val="accent5"/>
                </a:solidFill>
                <a:latin typeface="Malgun Gothic"/>
                <a:ea typeface="Malgun Gothic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​</a:t>
            </a:r>
            <a:endParaRPr lang="ko-KR" altLang="en-US" b="1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2" name="그림 1" descr="텍스트, 스크린샷, 그래프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D9860AA-4D64-3FA6-9EA2-37F06F9B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63" y="1901982"/>
            <a:ext cx="7053758" cy="3748733"/>
          </a:xfrm>
          <a:prstGeom prst="rect">
            <a:avLst/>
          </a:prstGeom>
        </p:spPr>
      </p:pic>
      <p:pic>
        <p:nvPicPr>
          <p:cNvPr id="4" name="그림 3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898BEB1-7308-17AA-2D32-550A27CC6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5A96C-A131-C241-91D1-5119F3CD0438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59DD6-9734-9BCA-56F7-C5FF1F5C986E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05323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13DC-4E82-12F1-5539-C3BE3C8F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CCD4826-3475-66AE-228E-862253F6B9C5}"/>
              </a:ext>
            </a:extLst>
          </p:cNvPr>
          <p:cNvGrpSpPr/>
          <p:nvPr/>
        </p:nvGrpSpPr>
        <p:grpSpPr>
          <a:xfrm>
            <a:off x="831087" y="1750565"/>
            <a:ext cx="7781861" cy="3360071"/>
            <a:chOff x="831087" y="1750565"/>
            <a:chExt cx="7781861" cy="33600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BB0853-0E2A-DAAE-3A50-631789676EE5}"/>
                </a:ext>
              </a:extLst>
            </p:cNvPr>
            <p:cNvSpPr/>
            <p:nvPr/>
          </p:nvSpPr>
          <p:spPr>
            <a:xfrm>
              <a:off x="831087" y="1750565"/>
              <a:ext cx="117179" cy="3360071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144C2E-0230-949F-7E54-F00F99E30466}"/>
                </a:ext>
              </a:extLst>
            </p:cNvPr>
            <p:cNvSpPr txBox="1"/>
            <p:nvPr/>
          </p:nvSpPr>
          <p:spPr>
            <a:xfrm>
              <a:off x="1081313" y="3429305"/>
              <a:ext cx="587693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40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03 모델 비교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B6A6DD-131E-57A0-7EB8-E66B75DA8BFD}"/>
                </a:ext>
              </a:extLst>
            </p:cNvPr>
            <p:cNvSpPr txBox="1"/>
            <p:nvPr/>
          </p:nvSpPr>
          <p:spPr>
            <a:xfrm>
              <a:off x="1080034" y="2760676"/>
              <a:ext cx="753291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400" b="1">
                  <a:latin typeface="Malgun Gothic"/>
                  <a:ea typeface="Malgun Gothic"/>
                </a:rPr>
                <a:t>Industrial Power Data Analysis and Optimization Using a Hybrid Anomaly Detection Technique Combining Isolation Forest and Autoencoder</a:t>
              </a:r>
              <a:endParaRPr lang="ko-KR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D6F995-5CAD-6AA6-AE28-6359A94E6334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3" name="Google Shape;90;p13">
              <a:extLst>
                <a:ext uri="{FF2B5EF4-FFF2-40B4-BE49-F238E27FC236}">
                  <a16:creationId xmlns:a16="http://schemas.microsoft.com/office/drawing/2014/main" id="{1D89A269-7AED-4FF4-05E9-B9A6FF2FCD2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91;p13">
              <a:extLst>
                <a:ext uri="{FF2B5EF4-FFF2-40B4-BE49-F238E27FC236}">
                  <a16:creationId xmlns:a16="http://schemas.microsoft.com/office/drawing/2014/main" id="{8F7110BF-CE76-513F-7776-8F9C74D16BF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4" descr="시그니춰 가로타입4">
              <a:extLst>
                <a:ext uri="{FF2B5EF4-FFF2-40B4-BE49-F238E27FC236}">
                  <a16:creationId xmlns:a16="http://schemas.microsoft.com/office/drawing/2014/main" id="{B92F8346-03E9-8AD4-8435-C5A3D2F6E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B937D1C-0859-E262-3983-DC9982FF5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77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DACC-4619-103F-B923-B7192566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F850DF-E758-06A7-FCB7-A5C8CCF22199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BBDEE-1B51-137B-FE9E-0EFD54D29C3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sz="2400" b="1">
                  <a:solidFill>
                    <a:srgbClr val="0066A6"/>
                  </a:solidFill>
                  <a:latin typeface="Malgun Gothic"/>
                  <a:ea typeface="Malgun Gothic"/>
                  <a:cs typeface="+mj-cs"/>
                </a:rPr>
                <a:t>모델 비교</a:t>
              </a:r>
              <a:endParaRPr lang="ko-KR"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67563-0D2C-F479-DE3D-61E66A32DA81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로고, 원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3253C85-10D3-C46A-1A0C-46FA44E1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06" y="1136499"/>
            <a:ext cx="8735785" cy="5111145"/>
          </a:xfrm>
          <a:prstGeom prst="rect">
            <a:avLst/>
          </a:prstGeom>
        </p:spPr>
      </p:pic>
      <p:pic>
        <p:nvPicPr>
          <p:cNvPr id="3" name="그림 2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5029F38-F612-7331-71BE-D69DA0C70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3E7A6D-3242-7914-A7FB-F662E8D53A8F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4" name="Google Shape;90;p13">
              <a:extLst>
                <a:ext uri="{FF2B5EF4-FFF2-40B4-BE49-F238E27FC236}">
                  <a16:creationId xmlns:a16="http://schemas.microsoft.com/office/drawing/2014/main" id="{9E38E171-A8FF-E728-C8F4-6CF4CF997D6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91;p13">
              <a:extLst>
                <a:ext uri="{FF2B5EF4-FFF2-40B4-BE49-F238E27FC236}">
                  <a16:creationId xmlns:a16="http://schemas.microsoft.com/office/drawing/2014/main" id="{C8D2E9FC-914B-3996-F179-2DFBF2FDD33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4" descr="시그니춰 가로타입4">
              <a:extLst>
                <a:ext uri="{FF2B5EF4-FFF2-40B4-BE49-F238E27FC236}">
                  <a16:creationId xmlns:a16="http://schemas.microsoft.com/office/drawing/2014/main" id="{09D9D7AB-9B01-10A8-1AE7-F437A58E0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074A44-5EB0-B1CA-D65D-758939EF74D8}"/>
              </a:ext>
            </a:extLst>
          </p:cNvPr>
          <p:cNvSpPr txBox="1"/>
          <p:nvPr/>
        </p:nvSpPr>
        <p:spPr>
          <a:xfrm>
            <a:off x="11644624" y="6480757"/>
            <a:ext cx="419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220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B5ED68-736B-EE14-5097-CA52AE33E136}"/>
              </a:ext>
            </a:extLst>
          </p:cNvPr>
          <p:cNvSpPr/>
          <p:nvPr/>
        </p:nvSpPr>
        <p:spPr>
          <a:xfrm>
            <a:off x="1724266" y="4244406"/>
            <a:ext cx="4369135" cy="46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rgbClr val="4472C4"/>
                </a:solidFill>
                <a:ea typeface="맑은 고딕"/>
              </a:rPr>
              <a:t>K-</a:t>
            </a:r>
            <a:r>
              <a:rPr lang="ko-KR" altLang="en-US" sz="2400" b="1" err="1">
                <a:solidFill>
                  <a:srgbClr val="4472C4"/>
                </a:solidFill>
                <a:ea typeface="맑은 고딕"/>
              </a:rPr>
              <a:t>Means</a:t>
            </a:r>
            <a:r>
              <a:rPr lang="ko-KR" altLang="en-US" sz="2400" b="1">
                <a:solidFill>
                  <a:srgbClr val="4472C4"/>
                </a:solidFill>
                <a:ea typeface="맑은 고딕"/>
              </a:rPr>
              <a:t> + </a:t>
            </a:r>
            <a:r>
              <a:rPr lang="ko-KR" altLang="en-US" sz="2400" b="1" err="1">
                <a:solidFill>
                  <a:srgbClr val="4472C4"/>
                </a:solidFill>
                <a:ea typeface="맑은 고딕"/>
              </a:rPr>
              <a:t>Autoencoder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AFB65C-958D-CEE3-FB5B-E2D4BF25AA62}"/>
              </a:ext>
            </a:extLst>
          </p:cNvPr>
          <p:cNvSpPr/>
          <p:nvPr/>
        </p:nvSpPr>
        <p:spPr>
          <a:xfrm>
            <a:off x="6200215" y="4244406"/>
            <a:ext cx="4375538" cy="74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err="1">
                <a:solidFill>
                  <a:schemeClr val="accent6">
                    <a:lumMod val="76000"/>
                  </a:schemeClr>
                </a:solidFill>
                <a:ea typeface="맑은 고딕"/>
              </a:rPr>
              <a:t>Isolation</a:t>
            </a:r>
            <a:r>
              <a:rPr lang="ko-KR" altLang="en-US" sz="2400" b="1">
                <a:solidFill>
                  <a:schemeClr val="accent6">
                    <a:lumMod val="76000"/>
                  </a:schemeClr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chemeClr val="accent6">
                    <a:lumMod val="76000"/>
                  </a:schemeClr>
                </a:solidFill>
                <a:ea typeface="맑은 고딕"/>
              </a:rPr>
              <a:t>Forest</a:t>
            </a:r>
            <a:r>
              <a:rPr lang="ko-KR" altLang="en-US" sz="2400" b="1">
                <a:solidFill>
                  <a:schemeClr val="accent6">
                    <a:lumMod val="76000"/>
                  </a:schemeClr>
                </a:solidFill>
                <a:ea typeface="맑은 고딕"/>
              </a:rPr>
              <a:t> + </a:t>
            </a:r>
          </a:p>
          <a:p>
            <a:pPr algn="ctr"/>
            <a:r>
              <a:rPr lang="ko-KR" altLang="en-US" sz="2400" b="1" err="1">
                <a:solidFill>
                  <a:schemeClr val="accent6">
                    <a:lumMod val="76000"/>
                  </a:schemeClr>
                </a:solidFill>
                <a:ea typeface="맑은 고딕"/>
              </a:rPr>
              <a:t>Autoencoder</a:t>
            </a:r>
            <a:endParaRPr lang="ko-KR" altLang="en-US" sz="2400" b="1">
              <a:solidFill>
                <a:schemeClr val="accent6">
                  <a:lumMod val="76000"/>
                </a:schemeClr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4E3AD-86FE-DE0E-6F81-F2805E655071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018505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DACC-4619-103F-B923-B7192566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F850DF-E758-06A7-FCB7-A5C8CCF22199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BBDEE-1B51-137B-FE9E-0EFD54D29C31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모델 비교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67563-0D2C-F479-DE3D-61E66A32DA81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B01876-B21E-DDF0-3902-C89E9310CB29}"/>
              </a:ext>
            </a:extLst>
          </p:cNvPr>
          <p:cNvSpPr txBox="1"/>
          <p:nvPr/>
        </p:nvSpPr>
        <p:spPr>
          <a:xfrm>
            <a:off x="1319054" y="5404800"/>
            <a:ext cx="94139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K-means</a:t>
            </a:r>
            <a:r>
              <a:rPr lang="ko-KR" altLang="en-US" sz="1600" b="1" dirty="0">
                <a:latin typeface="맑은 고딕"/>
                <a:ea typeface="맑은 고딕"/>
              </a:rPr>
              <a:t> 하이브리드 모델보다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r>
              <a:rPr lang="en-US" altLang="ko-KR" sz="1600" b="1" dirty="0">
                <a:latin typeface="맑은 고딕"/>
                <a:ea typeface="맑은 고딕"/>
              </a:rPr>
              <a:t>Contamination</a:t>
            </a:r>
            <a:r>
              <a:rPr lang="ko-KR" altLang="en-US" sz="1600" b="1" dirty="0">
                <a:latin typeface="맑은 고딕"/>
                <a:ea typeface="맑은 고딕"/>
              </a:rPr>
              <a:t>의 조정이 가능한 </a:t>
            </a:r>
            <a:r>
              <a:rPr lang="en-US" altLang="ko-KR" sz="1600" b="1" dirty="0">
                <a:latin typeface="맑은 고딕"/>
                <a:ea typeface="맑은 고딕"/>
              </a:rPr>
              <a:t>Isolation Forest </a:t>
            </a:r>
            <a:r>
              <a:rPr lang="ko-KR" altLang="en-US" sz="1600" b="1" dirty="0">
                <a:latin typeface="맑은 고딕"/>
                <a:ea typeface="맑은 고딕"/>
              </a:rPr>
              <a:t>하이브리드 모델에서 더 높은 성능 지수</a:t>
            </a:r>
          </a:p>
        </p:txBody>
      </p:sp>
      <p:pic>
        <p:nvPicPr>
          <p:cNvPr id="3" name="그림 2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716CE18F-6365-C078-2580-D9A0A8AF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404" y="1485666"/>
            <a:ext cx="4516341" cy="3368130"/>
          </a:xfrm>
          <a:prstGeom prst="rect">
            <a:avLst/>
          </a:prstGeom>
        </p:spPr>
      </p:pic>
      <p:pic>
        <p:nvPicPr>
          <p:cNvPr id="10" name="그림 9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29F730EE-1A68-1035-F906-317D40690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27" y="1518618"/>
            <a:ext cx="4170739" cy="33022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4AB526-1927-68B3-0644-C1E8D4615B19}"/>
              </a:ext>
            </a:extLst>
          </p:cNvPr>
          <p:cNvSpPr/>
          <p:nvPr/>
        </p:nvSpPr>
        <p:spPr>
          <a:xfrm>
            <a:off x="8956727" y="3157086"/>
            <a:ext cx="1438557" cy="53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9837BE-A8B4-16DD-F84A-B3B5BFD89E92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8" name="Google Shape;90;p13">
              <a:extLst>
                <a:ext uri="{FF2B5EF4-FFF2-40B4-BE49-F238E27FC236}">
                  <a16:creationId xmlns:a16="http://schemas.microsoft.com/office/drawing/2014/main" id="{A276800D-915D-25C5-ED48-30A9BD3D30A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1;p13">
              <a:extLst>
                <a:ext uri="{FF2B5EF4-FFF2-40B4-BE49-F238E27FC236}">
                  <a16:creationId xmlns:a16="http://schemas.microsoft.com/office/drawing/2014/main" id="{85AFFB2C-8D43-3777-37C1-0EC5FE097B0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4" descr="시그니춰 가로타입4">
              <a:extLst>
                <a:ext uri="{FF2B5EF4-FFF2-40B4-BE49-F238E27FC236}">
                  <a16:creationId xmlns:a16="http://schemas.microsoft.com/office/drawing/2014/main" id="{B6E6419F-9723-4D49-33D0-092110687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A886CBA-1005-A48C-0CD3-8E163793C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9F0946-D9CD-EE1E-5123-979B609B4185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23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0EC5A-F3C3-7EAE-6B0C-98B9BFCAAA0A}"/>
              </a:ext>
            </a:extLst>
          </p:cNvPr>
          <p:cNvSpPr txBox="1"/>
          <p:nvPr/>
        </p:nvSpPr>
        <p:spPr>
          <a:xfrm>
            <a:off x="1963560" y="4793050"/>
            <a:ext cx="2968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&lt;</a:t>
            </a:r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K-means+Autoecoder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D283B-2868-E320-F59D-43A8B1ED8D12}"/>
              </a:ext>
            </a:extLst>
          </p:cNvPr>
          <p:cNvSpPr txBox="1"/>
          <p:nvPr/>
        </p:nvSpPr>
        <p:spPr>
          <a:xfrm>
            <a:off x="6476237" y="4793050"/>
            <a:ext cx="40185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&lt;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Isolation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Forest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+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Autoencoder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&gt;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A62AE34-8853-1505-7A85-6C58DFA3E97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1261" t="1" r="34908" b="1"/>
          <a:stretch/>
        </p:blipFill>
        <p:spPr>
          <a:xfrm>
            <a:off x="10494745" y="1792117"/>
            <a:ext cx="1422549" cy="27282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C476B9-17FD-070E-9E05-37D6D1E0EA09}"/>
              </a:ext>
            </a:extLst>
          </p:cNvPr>
          <p:cNvSpPr/>
          <p:nvPr/>
        </p:nvSpPr>
        <p:spPr>
          <a:xfrm>
            <a:off x="10494745" y="2130583"/>
            <a:ext cx="1422549" cy="1016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591B9BC3-A231-4A4E-60DA-E350441991A7}"/>
              </a:ext>
            </a:extLst>
          </p:cNvPr>
          <p:cNvSpPr/>
          <p:nvPr/>
        </p:nvSpPr>
        <p:spPr>
          <a:xfrm>
            <a:off x="3811188" y="3808921"/>
            <a:ext cx="1608459" cy="467771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b="1" dirty="0">
                <a:solidFill>
                  <a:srgbClr val="000000"/>
                </a:solidFill>
                <a:latin typeface="Malgun Gothic"/>
                <a:ea typeface="Malgun Gothic"/>
              </a:rPr>
              <a:t>AUC : 0.9628</a:t>
            </a:r>
            <a:endParaRPr 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C1F38-B3D9-B083-C835-CCDF486B9AC5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610333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CC636-7871-9AD7-F0D5-75724CC0E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BA68B82-43E1-1D7F-10B1-9CC504970434}"/>
              </a:ext>
            </a:extLst>
          </p:cNvPr>
          <p:cNvGrpSpPr/>
          <p:nvPr/>
        </p:nvGrpSpPr>
        <p:grpSpPr>
          <a:xfrm>
            <a:off x="831087" y="1750565"/>
            <a:ext cx="7781861" cy="3360071"/>
            <a:chOff x="831087" y="1750565"/>
            <a:chExt cx="7781861" cy="33600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11CC1D-528F-8341-B68C-F11AD8E16CC1}"/>
                </a:ext>
              </a:extLst>
            </p:cNvPr>
            <p:cNvSpPr/>
            <p:nvPr/>
          </p:nvSpPr>
          <p:spPr>
            <a:xfrm>
              <a:off x="831087" y="1750565"/>
              <a:ext cx="117179" cy="3360071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C4F89-C945-F09B-0031-2D57F1EBE9C8}"/>
                </a:ext>
              </a:extLst>
            </p:cNvPr>
            <p:cNvSpPr txBox="1"/>
            <p:nvPr/>
          </p:nvSpPr>
          <p:spPr>
            <a:xfrm>
              <a:off x="1081313" y="3429305"/>
              <a:ext cx="587693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40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04 결론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A85AE7-5135-35CB-B791-AAC68C011ED7}"/>
                </a:ext>
              </a:extLst>
            </p:cNvPr>
            <p:cNvSpPr txBox="1"/>
            <p:nvPr/>
          </p:nvSpPr>
          <p:spPr>
            <a:xfrm>
              <a:off x="1080034" y="2760676"/>
              <a:ext cx="753291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400" b="1">
                  <a:latin typeface="Malgun Gothic"/>
                  <a:ea typeface="Malgun Gothic"/>
                </a:rPr>
                <a:t>Industrial Power Data Analysis and Optimization Using a Hybrid Anomaly Detection Technique Combining Isolation Forest and Autoencoder</a:t>
              </a:r>
              <a:endParaRPr lang="ko-KR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65998C-4973-33A8-716E-A5851753FD44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3" name="Google Shape;90;p13">
              <a:extLst>
                <a:ext uri="{FF2B5EF4-FFF2-40B4-BE49-F238E27FC236}">
                  <a16:creationId xmlns:a16="http://schemas.microsoft.com/office/drawing/2014/main" id="{ED5A8D71-E88E-790D-55FD-8D4DBF08C48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91;p13">
              <a:extLst>
                <a:ext uri="{FF2B5EF4-FFF2-40B4-BE49-F238E27FC236}">
                  <a16:creationId xmlns:a16="http://schemas.microsoft.com/office/drawing/2014/main" id="{AD8F7248-AAC8-DF63-15F0-CE53F56D28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4" descr="시그니춰 가로타입4">
              <a:extLst>
                <a:ext uri="{FF2B5EF4-FFF2-40B4-BE49-F238E27FC236}">
                  <a16:creationId xmlns:a16="http://schemas.microsoft.com/office/drawing/2014/main" id="{A83B648B-36F6-1E9B-AF56-FB1D1F886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40B6015-6B48-BEC4-ACA6-48BAA6822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79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B2704-46F4-D665-648E-54424D6B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797D-D708-7880-0752-A9CAB73C61BB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DF2447-93E7-D884-B4BD-34F21219E888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결론</a:t>
              </a:r>
              <a:endParaRPr lang="ko-KR" altLang="en-US" sz="2400" b="1">
                <a:solidFill>
                  <a:srgbClr val="0066A6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AC69B5-EE1E-A877-1A28-7071C84B0B6D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B23262-995A-EC18-118F-CAC734D972FF}"/>
              </a:ext>
            </a:extLst>
          </p:cNvPr>
          <p:cNvSpPr txBox="1"/>
          <p:nvPr/>
        </p:nvSpPr>
        <p:spPr>
          <a:xfrm>
            <a:off x="568656" y="1160059"/>
            <a:ext cx="11096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ko-KR" b="1" err="1">
                <a:latin typeface="맑은 고딕"/>
                <a:ea typeface="맑은 고딕"/>
                <a:cs typeface="+mn-lt"/>
              </a:rPr>
              <a:t>향후</a:t>
            </a:r>
            <a:r>
              <a:rPr lang="en-US" altLang="ko-KR" b="1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b="1" err="1">
                <a:latin typeface="맑은 고딕"/>
                <a:ea typeface="맑은 고딕"/>
                <a:cs typeface="+mn-lt"/>
              </a:rPr>
              <a:t>연구</a:t>
            </a:r>
            <a:r>
              <a:rPr lang="en-US" altLang="ko-KR" b="1">
                <a:latin typeface="맑은 고딕"/>
                <a:ea typeface="맑은 고딕"/>
                <a:cs typeface="+mn-lt"/>
              </a:rPr>
              <a:t> 및 </a:t>
            </a:r>
            <a:r>
              <a:rPr lang="en-US" altLang="ko-KR" b="1" err="1">
                <a:latin typeface="맑은 고딕"/>
                <a:ea typeface="맑은 고딕"/>
                <a:cs typeface="+mn-lt"/>
              </a:rPr>
              <a:t>기대</a:t>
            </a:r>
            <a:endParaRPr lang="en-US" altLang="ko-KR" b="1" err="1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DC3F1-9907-7CA4-2372-0B800029B280}"/>
              </a:ext>
            </a:extLst>
          </p:cNvPr>
          <p:cNvSpPr txBox="1"/>
          <p:nvPr/>
        </p:nvSpPr>
        <p:spPr>
          <a:xfrm>
            <a:off x="710853" y="4635715"/>
            <a:ext cx="106184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ea typeface="맑은 고딕"/>
              </a:rPr>
              <a:t>본</a:t>
            </a:r>
            <a:r>
              <a:rPr lang="ko-KR" sz="1600" b="1" dirty="0">
                <a:ea typeface="맑은 고딕"/>
              </a:rPr>
              <a:t> 연구는 에너지 소비 최적화와 지속 가능한 에너지 사용에</a:t>
            </a:r>
            <a:r>
              <a:rPr lang="en-US" altLang="ko-KR" sz="1600" b="1" dirty="0">
                <a:ea typeface="맑은 고딕"/>
              </a:rPr>
              <a:t> </a:t>
            </a:r>
            <a:r>
              <a:rPr lang="ko-KR" altLang="en-US" sz="1600" b="1" dirty="0">
                <a:ea typeface="맑은 고딕"/>
              </a:rPr>
              <a:t>위한 </a:t>
            </a:r>
            <a:r>
              <a:rPr lang="ko-KR" altLang="en-US" sz="1600" b="1" dirty="0">
                <a:solidFill>
                  <a:schemeClr val="accent5"/>
                </a:solidFill>
                <a:ea typeface="맑은 고딕"/>
              </a:rPr>
              <a:t>그린버튼 플랫폼</a:t>
            </a:r>
            <a:r>
              <a:rPr lang="ko-KR" altLang="en-US" sz="1600" b="1" dirty="0">
                <a:ea typeface="맑은 고딕"/>
              </a:rPr>
              <a:t>에</a:t>
            </a:r>
            <a:r>
              <a:rPr lang="ko-KR" sz="1600" b="1" dirty="0">
                <a:ea typeface="맑은 고딕"/>
              </a:rPr>
              <a:t> 기여할</a:t>
            </a:r>
            <a:r>
              <a:rPr lang="en-US" altLang="ko-KR" sz="1600" b="1" dirty="0">
                <a:ea typeface="맑은 고딕"/>
              </a:rPr>
              <a:t> </a:t>
            </a:r>
            <a:r>
              <a:rPr lang="ko-KR" altLang="en-US" sz="1600" b="1" dirty="0">
                <a:ea typeface="맑은 고딕"/>
              </a:rPr>
              <a:t>수 있을</a:t>
            </a:r>
            <a:r>
              <a:rPr lang="ko-KR" sz="1600" b="1" dirty="0">
                <a:ea typeface="맑은 고딕"/>
              </a:rPr>
              <a:t> 것으로 기대</a:t>
            </a:r>
            <a:r>
              <a:rPr lang="ko-KR" dirty="0">
                <a:ea typeface="맑은 고딕"/>
              </a:rPr>
              <a:t>​</a:t>
            </a:r>
            <a:endParaRPr lang="ko-KR" altLang="en-US" dirty="0"/>
          </a:p>
        </p:txBody>
      </p:sp>
      <p:pic>
        <p:nvPicPr>
          <p:cNvPr id="7" name="그림 6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4810D1-6DB9-BA54-9AAC-4CCD9629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1E58A9-A936-0594-19AD-3700F4572988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6" name="Google Shape;90;p13">
              <a:extLst>
                <a:ext uri="{FF2B5EF4-FFF2-40B4-BE49-F238E27FC236}">
                  <a16:creationId xmlns:a16="http://schemas.microsoft.com/office/drawing/2014/main" id="{D22B678C-C0C7-A0B1-F721-B8517922567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13">
              <a:extLst>
                <a:ext uri="{FF2B5EF4-FFF2-40B4-BE49-F238E27FC236}">
                  <a16:creationId xmlns:a16="http://schemas.microsoft.com/office/drawing/2014/main" id="{9938B30B-6877-AA12-69FB-57AA5E28A97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4" descr="시그니춰 가로타입4">
              <a:extLst>
                <a:ext uri="{FF2B5EF4-FFF2-40B4-BE49-F238E27FC236}">
                  <a16:creationId xmlns:a16="http://schemas.microsoft.com/office/drawing/2014/main" id="{4DF60596-67EB-56C9-4BE7-80342EE60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E9E4FA-AF44-A89D-AA63-EE7D9A2A8AD1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25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BCCA5A-9220-1B6F-18F3-E0E00E72A589}"/>
              </a:ext>
            </a:extLst>
          </p:cNvPr>
          <p:cNvGrpSpPr/>
          <p:nvPr/>
        </p:nvGrpSpPr>
        <p:grpSpPr>
          <a:xfrm>
            <a:off x="1554569" y="710800"/>
            <a:ext cx="9082861" cy="3857625"/>
            <a:chOff x="1480364" y="1536473"/>
            <a:chExt cx="9082861" cy="3857625"/>
          </a:xfrm>
        </p:grpSpPr>
        <p:pic>
          <p:nvPicPr>
            <p:cNvPr id="5" name="그림 4" descr="텍스트, 스크린샷, 그래픽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C58EBA46-A458-14D5-A4DA-3E9E1574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8775" y="1536473"/>
              <a:ext cx="8934450" cy="385762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F0DDB3-87A6-BE96-3C72-3A25D1518D5B}"/>
                </a:ext>
              </a:extLst>
            </p:cNvPr>
            <p:cNvSpPr/>
            <p:nvPr/>
          </p:nvSpPr>
          <p:spPr>
            <a:xfrm>
              <a:off x="7843013" y="2885317"/>
              <a:ext cx="2720031" cy="710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>
                  <a:solidFill>
                    <a:srgbClr val="4472C4"/>
                  </a:solidFill>
                  <a:ea typeface="맑은 고딕"/>
                </a:rPr>
                <a:t>LSTM-</a:t>
              </a:r>
              <a:r>
                <a:rPr lang="ko-KR" altLang="en-US" sz="2000" b="1" err="1">
                  <a:solidFill>
                    <a:srgbClr val="4472C4"/>
                  </a:solidFill>
                  <a:ea typeface="맑은 고딕"/>
                </a:rPr>
                <a:t>Autoencoder</a:t>
              </a:r>
            </a:p>
            <a:p>
              <a:pPr algn="ctr"/>
              <a:r>
                <a:rPr lang="ko-KR" altLang="en-US" sz="2000" b="1" dirty="0">
                  <a:solidFill>
                    <a:srgbClr val="4472C4"/>
                  </a:solidFill>
                  <a:ea typeface="맑은 고딕"/>
                </a:rPr>
                <a:t>적용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3725E7-1881-C860-531B-764853517A00}"/>
                </a:ext>
              </a:extLst>
            </p:cNvPr>
            <p:cNvSpPr/>
            <p:nvPr/>
          </p:nvSpPr>
          <p:spPr>
            <a:xfrm>
              <a:off x="1480364" y="2885316"/>
              <a:ext cx="2646823" cy="730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6">
                      <a:lumMod val="76000"/>
                    </a:schemeClr>
                  </a:solidFill>
                  <a:ea typeface="맑은 고딕"/>
                </a:rPr>
                <a:t>다양한 알고리즘과 </a:t>
              </a:r>
              <a:r>
                <a:rPr lang="ko-KR" altLang="en-US" sz="2000" b="1" dirty="0" err="1">
                  <a:solidFill>
                    <a:schemeClr val="accent6">
                      <a:lumMod val="76000"/>
                    </a:schemeClr>
                  </a:solidFill>
                  <a:ea typeface="맑은 고딕"/>
                </a:rPr>
                <a:t>Autoencoder를</a:t>
              </a:r>
              <a:r>
                <a:rPr lang="ko-KR" altLang="en-US" sz="2000" b="1" dirty="0">
                  <a:solidFill>
                    <a:schemeClr val="accent6">
                      <a:lumMod val="76000"/>
                    </a:schemeClr>
                  </a:solidFill>
                  <a:ea typeface="맑은 고딕"/>
                </a:rPr>
                <a:t> 조합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548243-0D9F-E4EC-9C22-A769956E1527}"/>
                </a:ext>
              </a:extLst>
            </p:cNvPr>
            <p:cNvSpPr/>
            <p:nvPr/>
          </p:nvSpPr>
          <p:spPr>
            <a:xfrm>
              <a:off x="4060208" y="3241342"/>
              <a:ext cx="136477" cy="261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FEA306C-0322-B36C-E039-E06F2A84F3BE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67157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F428E22-DD66-2BF5-382C-65DEF2CD1387}"/>
              </a:ext>
            </a:extLst>
          </p:cNvPr>
          <p:cNvGrpSpPr/>
          <p:nvPr/>
        </p:nvGrpSpPr>
        <p:grpSpPr>
          <a:xfrm>
            <a:off x="831087" y="1750565"/>
            <a:ext cx="7781861" cy="3360071"/>
            <a:chOff x="831087" y="1750565"/>
            <a:chExt cx="7781861" cy="33600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7B7730-E82B-54C9-E958-882A01C9FE35}"/>
                </a:ext>
              </a:extLst>
            </p:cNvPr>
            <p:cNvSpPr/>
            <p:nvPr/>
          </p:nvSpPr>
          <p:spPr>
            <a:xfrm>
              <a:off x="831087" y="1750565"/>
              <a:ext cx="117179" cy="3360071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88ACFE-9E54-525F-C82A-548E27B09B56}"/>
                </a:ext>
              </a:extLst>
            </p:cNvPr>
            <p:cNvSpPr txBox="1"/>
            <p:nvPr/>
          </p:nvSpPr>
          <p:spPr>
            <a:xfrm>
              <a:off x="1081313" y="3429305"/>
              <a:ext cx="587693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40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01 서론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D49CA8-AA94-AC3C-E454-F802834854E3}"/>
                </a:ext>
              </a:extLst>
            </p:cNvPr>
            <p:cNvSpPr txBox="1"/>
            <p:nvPr/>
          </p:nvSpPr>
          <p:spPr>
            <a:xfrm>
              <a:off x="1080034" y="2760676"/>
              <a:ext cx="753291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400" b="1">
                  <a:latin typeface="Malgun Gothic"/>
                  <a:ea typeface="Malgun Gothic"/>
                </a:rPr>
                <a:t>Industrial Power Data Analysis and Optimization Using a Hybrid Anomaly Detection Technique Combining Isolation Forest and Autoencoder</a:t>
              </a:r>
              <a:endParaRPr lang="ko-KR"/>
            </a:p>
          </p:txBody>
        </p:sp>
      </p:grpSp>
      <p:pic>
        <p:nvPicPr>
          <p:cNvPr id="11" name="그림 10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E4F3851-D67F-5D6F-3AC7-9B3D460B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F6F3FE-15C0-9096-2972-7520127594F2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18" name="Google Shape;90;p13">
              <a:extLst>
                <a:ext uri="{FF2B5EF4-FFF2-40B4-BE49-F238E27FC236}">
                  <a16:creationId xmlns:a16="http://schemas.microsoft.com/office/drawing/2014/main" id="{E35B1525-ECBF-F1D4-D4B6-B22D3047884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91;p13">
              <a:extLst>
                <a:ext uri="{FF2B5EF4-FFF2-40B4-BE49-F238E27FC236}">
                  <a16:creationId xmlns:a16="http://schemas.microsoft.com/office/drawing/2014/main" id="{CB85CB94-193A-4A1D-EB16-1EBB820A93C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4" descr="시그니춰 가로타입4">
              <a:extLst>
                <a:ext uri="{FF2B5EF4-FFF2-40B4-BE49-F238E27FC236}">
                  <a16:creationId xmlns:a16="http://schemas.microsoft.com/office/drawing/2014/main" id="{B6CF7544-7E97-BA97-325C-289B49916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46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0BA9D-DC9D-7615-97EA-1F984CD5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0DF11C-0ECF-4888-9BD7-D36164E272A6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31A032-8CB1-FB0F-FF6C-BDB5233AA215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서론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3158E5-2241-40BF-B0B7-08A186E6FD05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0462FE-6E64-7656-4B26-870A1C94E25C}"/>
              </a:ext>
            </a:extLst>
          </p:cNvPr>
          <p:cNvSpPr txBox="1"/>
          <p:nvPr/>
        </p:nvSpPr>
        <p:spPr>
          <a:xfrm>
            <a:off x="652347" y="1549028"/>
            <a:ext cx="3315107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2400" b="1">
                <a:latin typeface="맑은 고딕"/>
                <a:ea typeface="맑은 고딕"/>
              </a:rPr>
              <a:t>연구의 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필요성</a:t>
            </a:r>
            <a:r>
              <a:rPr lang="ko-KR" altLang="en-US" sz="2400" b="1">
                <a:latin typeface="맑은 고딕"/>
                <a:ea typeface="맑은 고딕"/>
              </a:rPr>
              <a:t> 및 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목적</a:t>
            </a:r>
            <a:endParaRPr lang="ko-KR" altLang="en-US" sz="2000" b="1"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F5289-CB4C-300E-0D77-D5CC8C578C39}"/>
              </a:ext>
            </a:extLst>
          </p:cNvPr>
          <p:cNvSpPr txBox="1"/>
          <p:nvPr/>
        </p:nvSpPr>
        <p:spPr>
          <a:xfrm>
            <a:off x="654164" y="2284291"/>
            <a:ext cx="565678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/>
              <a:buChar char="ü"/>
            </a:pPr>
            <a:r>
              <a:rPr lang="ko-KR" altLang="en-US" sz="1600" b="1" dirty="0">
                <a:latin typeface="맑은 고딕"/>
                <a:ea typeface="맑은 고딕"/>
              </a:rPr>
              <a:t>대한민국의 산업 발전과 함께 전력 소모량도 꾸준히 증가</a:t>
            </a:r>
            <a:endParaRPr lang="ko-KR" altLang="en-US" sz="1600" b="1" dirty="0">
              <a:ea typeface="맑은 고딕"/>
            </a:endParaRPr>
          </a:p>
          <a:p>
            <a:pPr marL="285750" indent="-285750" algn="just">
              <a:lnSpc>
                <a:spcPct val="150000"/>
              </a:lnSpc>
              <a:buFont typeface="Wingdings"/>
              <a:buChar char="ü"/>
            </a:pPr>
            <a:r>
              <a:rPr lang="ko-KR" sz="1600" b="1" dirty="0">
                <a:ea typeface="+mn-lt"/>
                <a:cs typeface="+mn-lt"/>
              </a:rPr>
              <a:t>불필요한 전력 낭비를 줄이고 비용을 절감하기 위해 산업 데이터를 분석하여 이상치를 검출하는 효율적인 알고리즘을 </a:t>
            </a:r>
            <a:r>
              <a:rPr lang="ko-KR" altLang="en-US" sz="1600" b="1" dirty="0">
                <a:ea typeface="+mn-lt"/>
                <a:cs typeface="+mn-lt"/>
              </a:rPr>
              <a:t>제안</a:t>
            </a:r>
            <a:endParaRPr lang="ko-KR" b="1" dirty="0">
              <a:latin typeface="맑은 고딕"/>
              <a:ea typeface="맑은 고딕"/>
            </a:endParaRPr>
          </a:p>
          <a:p>
            <a:pPr marL="285750" indent="-285750" algn="just">
              <a:lnSpc>
                <a:spcPct val="150000"/>
              </a:lnSpc>
              <a:buFont typeface="Wingdings"/>
              <a:buChar char="ü"/>
            </a:pPr>
            <a:r>
              <a:rPr lang="ko-KR" altLang="en-US" sz="1600" b="1" dirty="0">
                <a:latin typeface="맑은 고딕"/>
                <a:ea typeface="맑은 고딕"/>
              </a:rPr>
              <a:t>각 산업의 전력소모량 최적화에 이바지하는 것이 본 연구의 목적</a:t>
            </a:r>
            <a:endParaRPr lang="ko-KR">
              <a:ea typeface="맑은 고딕"/>
            </a:endParaRPr>
          </a:p>
          <a:p>
            <a:pPr algn="just"/>
            <a:endParaRPr lang="ko-KR" b="1">
              <a:latin typeface="맑은 고딕"/>
              <a:ea typeface="맑은 고딕"/>
            </a:endParaRPr>
          </a:p>
        </p:txBody>
      </p:sp>
      <p:pic>
        <p:nvPicPr>
          <p:cNvPr id="3" name="그림 2" descr="텍스트, 그래프, 도표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20CFBE0-6A40-725A-A9FE-745A0625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70" y="1129911"/>
            <a:ext cx="5376131" cy="463671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29F069-952F-0FA8-A240-2FDBBEF385AA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11" name="Google Shape;90;p13">
              <a:extLst>
                <a:ext uri="{FF2B5EF4-FFF2-40B4-BE49-F238E27FC236}">
                  <a16:creationId xmlns:a16="http://schemas.microsoft.com/office/drawing/2014/main" id="{261638EA-BD39-1F1B-CCF6-E4786906557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>
              <a:extLst>
                <a:ext uri="{FF2B5EF4-FFF2-40B4-BE49-F238E27FC236}">
                  <a16:creationId xmlns:a16="http://schemas.microsoft.com/office/drawing/2014/main" id="{BEBC4D28-B729-D20E-A76A-08B8A5B0C17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4" descr="시그니춰 가로타입4">
              <a:extLst>
                <a:ext uri="{FF2B5EF4-FFF2-40B4-BE49-F238E27FC236}">
                  <a16:creationId xmlns:a16="http://schemas.microsoft.com/office/drawing/2014/main" id="{FF293E31-2DDC-9BDE-6899-4A64F049F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833F400-D101-92D4-45EB-C05E6BE1E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B41F7-502B-C459-CFD0-7C1BE378871E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>
                <a:solidFill>
                  <a:srgbClr val="0066A6"/>
                </a:solidFill>
                <a:ea typeface="맑은 고딕"/>
              </a:rPr>
              <a:t>04</a:t>
            </a:r>
            <a:endParaRPr lang="ko-KR" altLang="en-US" sz="1200" b="1">
              <a:solidFill>
                <a:srgbClr val="0066A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755AE-0CDC-58AE-6987-910ECCB068CB}"/>
              </a:ext>
            </a:extLst>
          </p:cNvPr>
          <p:cNvSpPr txBox="1"/>
          <p:nvPr/>
        </p:nvSpPr>
        <p:spPr>
          <a:xfrm>
            <a:off x="391885" y="406095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369245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BCDE-B201-F9EA-24B0-1ABF25592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1D4211-84BD-8594-9452-0ED6CF8880AC}"/>
              </a:ext>
            </a:extLst>
          </p:cNvPr>
          <p:cNvGrpSpPr/>
          <p:nvPr/>
        </p:nvGrpSpPr>
        <p:grpSpPr>
          <a:xfrm>
            <a:off x="2390654" y="4240464"/>
            <a:ext cx="7378674" cy="1218321"/>
            <a:chOff x="418420" y="4426163"/>
            <a:chExt cx="11796992" cy="1871463"/>
          </a:xfrm>
        </p:grpSpPr>
        <p:pic>
          <p:nvPicPr>
            <p:cNvPr id="47" name="그림 46" descr="텍스트, 스크린샷, 폰트, 라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1A6703E1-B3D7-B217-3530-3F8D2C41D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420" y="5503770"/>
              <a:ext cx="11784185" cy="793856"/>
            </a:xfrm>
            <a:prstGeom prst="rect">
              <a:avLst/>
            </a:prstGeom>
          </p:spPr>
        </p:pic>
        <p:pic>
          <p:nvPicPr>
            <p:cNvPr id="48" name="그림 47" descr="텍스트, 스크린샷, 라인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9C02FD35-CB9A-BCA2-6D4A-6E6A1CB0E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227" y="4426163"/>
              <a:ext cx="11784185" cy="112411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E08C93-4BE6-3E04-7B4D-72232D4F0468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AAD5CC-ADAB-91C5-3FEA-51F4E8081AF0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서론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1D5EA0-132B-957E-26C7-B92201591D42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17A9C9-6216-03A1-884A-E05B7F8F865D}"/>
              </a:ext>
            </a:extLst>
          </p:cNvPr>
          <p:cNvSpPr txBox="1"/>
          <p:nvPr/>
        </p:nvSpPr>
        <p:spPr>
          <a:xfrm>
            <a:off x="2398664" y="5756216"/>
            <a:ext cx="64947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chemeClr val="accent5"/>
                </a:solidFill>
                <a:latin typeface="맑은 고딕"/>
                <a:ea typeface="맑은 고딕"/>
              </a:rPr>
              <a:t>산업체가 증가함</a:t>
            </a:r>
            <a:r>
              <a:rPr lang="ko-KR" altLang="en-US" sz="1600" b="1" dirty="0">
                <a:latin typeface="맑은 고딕"/>
                <a:ea typeface="맑은 고딕"/>
              </a:rPr>
              <a:t>에 따라, 전력소모량도 동시에 올랐을 것으로 판단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BB482E-C7F6-6CB6-F0B5-92BC6305CD12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20" name="Google Shape;90;p13">
              <a:extLst>
                <a:ext uri="{FF2B5EF4-FFF2-40B4-BE49-F238E27FC236}">
                  <a16:creationId xmlns:a16="http://schemas.microsoft.com/office/drawing/2014/main" id="{898090A4-F3BF-9DA8-51AB-1531620C454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1;p13">
              <a:extLst>
                <a:ext uri="{FF2B5EF4-FFF2-40B4-BE49-F238E27FC236}">
                  <a16:creationId xmlns:a16="http://schemas.microsoft.com/office/drawing/2014/main" id="{AB3216BB-F928-187B-4F1A-6616F5A12D9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4" descr="시그니춰 가로타입4">
              <a:extLst>
                <a:ext uri="{FF2B5EF4-FFF2-40B4-BE49-F238E27FC236}">
                  <a16:creationId xmlns:a16="http://schemas.microsoft.com/office/drawing/2014/main" id="{8C64C542-6BAC-65AE-449A-B349C53A0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그림 24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A5F1DC7-F711-3956-EEA9-F224F5472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13E87-64B2-F5D0-8373-B546D68581DF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>
                <a:solidFill>
                  <a:srgbClr val="0066A6"/>
                </a:solidFill>
                <a:ea typeface="맑은 고딕"/>
              </a:rPr>
              <a:t>05</a:t>
            </a:r>
            <a:endParaRPr lang="ko-KR" altLang="en-US" sz="1200" b="1">
              <a:solidFill>
                <a:srgbClr val="0066A6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55FA58-E14D-11F9-52B8-0F5943244AC9}"/>
              </a:ext>
            </a:extLst>
          </p:cNvPr>
          <p:cNvGrpSpPr/>
          <p:nvPr/>
        </p:nvGrpSpPr>
        <p:grpSpPr>
          <a:xfrm>
            <a:off x="1008529" y="1481621"/>
            <a:ext cx="9616651" cy="2854121"/>
            <a:chOff x="1591235" y="1263906"/>
            <a:chExt cx="9616651" cy="2854121"/>
          </a:xfrm>
        </p:grpSpPr>
        <p:pic>
          <p:nvPicPr>
            <p:cNvPr id="14" name="그림 13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2A75E017-EBB3-0474-250D-D9ADD5988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0025" y="1263906"/>
              <a:ext cx="9217861" cy="2849733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F5E21E2-86BF-7D16-A83B-5D06DCAA78DC}"/>
                </a:ext>
              </a:extLst>
            </p:cNvPr>
            <p:cNvCxnSpPr/>
            <p:nvPr/>
          </p:nvCxnSpPr>
          <p:spPr>
            <a:xfrm flipV="1">
              <a:off x="2412786" y="3508402"/>
              <a:ext cx="8778368" cy="20491"/>
            </a:xfrm>
            <a:prstGeom prst="straightConnector1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C59F3CB-AEB3-D122-73E5-5E3591DF34C9}"/>
                </a:ext>
              </a:extLst>
            </p:cNvPr>
            <p:cNvCxnSpPr/>
            <p:nvPr/>
          </p:nvCxnSpPr>
          <p:spPr>
            <a:xfrm>
              <a:off x="2407663" y="1652707"/>
              <a:ext cx="11373" cy="1883228"/>
            </a:xfrm>
            <a:prstGeom prst="straightConnector1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B5222A-91C4-E53D-7B9E-44FEE599C298}"/>
                </a:ext>
              </a:extLst>
            </p:cNvPr>
            <p:cNvSpPr/>
            <p:nvPr/>
          </p:nvSpPr>
          <p:spPr>
            <a:xfrm>
              <a:off x="2201476" y="3459094"/>
              <a:ext cx="113339" cy="286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baseline="0">
                  <a:solidFill>
                    <a:schemeClr val="tx1"/>
                  </a:solidFill>
                  <a:latin typeface="함초롬바탕"/>
                  <a:ea typeface="맑은 고딕"/>
                </a:rPr>
                <a:t>0</a:t>
              </a:r>
              <a:r>
                <a:rPr lang="ko-KR" altLang="en-US" sz="1200" b="1">
                  <a:solidFill>
                    <a:schemeClr val="tx1"/>
                  </a:solidFill>
                  <a:latin typeface="함초롬바탕"/>
                  <a:ea typeface="맑은 고딕"/>
                  <a:cs typeface="맑은 고딕"/>
                </a:rPr>
                <a:t>​</a:t>
              </a:r>
              <a:endParaRPr lang="ko-KR" altLang="en-US" sz="1200" b="1">
                <a:solidFill>
                  <a:schemeClr val="tx1"/>
                </a:solidFill>
                <a:latin typeface="함초롬바탕"/>
                <a:ea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22B9A1-C5BA-81D6-D06D-23F75CDFD898}"/>
                </a:ext>
              </a:extLst>
            </p:cNvPr>
            <p:cNvSpPr/>
            <p:nvPr/>
          </p:nvSpPr>
          <p:spPr>
            <a:xfrm>
              <a:off x="1706498" y="2887276"/>
              <a:ext cx="687717" cy="512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함초롬바탕"/>
                  <a:ea typeface="맑은 고딕"/>
                </a:rPr>
                <a:t>80,000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1CF8C8C-C5C1-17DE-3C25-251F3DC07E1A}"/>
                </a:ext>
              </a:extLst>
            </p:cNvPr>
            <p:cNvSpPr/>
            <p:nvPr/>
          </p:nvSpPr>
          <p:spPr>
            <a:xfrm>
              <a:off x="1591236" y="2439039"/>
              <a:ext cx="790171" cy="512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함초롬바탕"/>
                  <a:ea typeface="맑은 고딕"/>
                </a:rPr>
                <a:t>160,000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96BBFE2-305A-1DDF-90CD-811429416CCB}"/>
                </a:ext>
              </a:extLst>
            </p:cNvPr>
            <p:cNvSpPr/>
            <p:nvPr/>
          </p:nvSpPr>
          <p:spPr>
            <a:xfrm>
              <a:off x="1591235" y="2042030"/>
              <a:ext cx="790171" cy="512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함초롬바탕"/>
                  <a:ea typeface="맑은 고딕"/>
                </a:rPr>
                <a:t>240,000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75756E-08B2-CFA6-53B0-3E757C01BE4D}"/>
                </a:ext>
              </a:extLst>
            </p:cNvPr>
            <p:cNvSpPr/>
            <p:nvPr/>
          </p:nvSpPr>
          <p:spPr>
            <a:xfrm>
              <a:off x="1591235" y="1619407"/>
              <a:ext cx="790171" cy="512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함초롬바탕"/>
                  <a:ea typeface="맑은 고딕"/>
                </a:rPr>
                <a:t>320,000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D8198C-7728-050E-27D4-503C2D173EA6}"/>
                </a:ext>
              </a:extLst>
            </p:cNvPr>
            <p:cNvSpPr/>
            <p:nvPr/>
          </p:nvSpPr>
          <p:spPr>
            <a:xfrm>
              <a:off x="4210211" y="3534015"/>
              <a:ext cx="687717" cy="512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함초롬바탕"/>
                  <a:ea typeface="맑은 고딕"/>
                </a:rPr>
                <a:t>2021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ED18F9-7E85-3822-D9D9-134182AA8BEA}"/>
                </a:ext>
              </a:extLst>
            </p:cNvPr>
            <p:cNvSpPr/>
            <p:nvPr/>
          </p:nvSpPr>
          <p:spPr>
            <a:xfrm>
              <a:off x="8686160" y="3604451"/>
              <a:ext cx="687717" cy="512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함초롬바탕"/>
                  <a:ea typeface="맑은 고딕"/>
                </a:rPr>
                <a:t>2022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48E852C-1184-F0B4-372E-A506E3A69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591" y="3111391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8BA18DD-9800-F000-D015-452E2CB73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2784" y="2906484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CF5FE31-0F2B-33DB-1B5B-CEB831414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590" y="2688768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213C89A-9B57-7DAF-F697-03F75C576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186" y="2503070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0C58D23-11E7-D761-2682-0AB92ABB4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380" y="2272550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B8DAE09-05A6-8813-56BF-5086D9736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2781" y="1645017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5C220AC-3FA7-2A2A-88DD-B175128D3C69}"/>
                </a:ext>
              </a:extLst>
            </p:cNvPr>
            <p:cNvSpPr/>
            <p:nvPr/>
          </p:nvSpPr>
          <p:spPr>
            <a:xfrm>
              <a:off x="8677556" y="1405738"/>
              <a:ext cx="710037" cy="232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solidFill>
                    <a:srgbClr val="000000"/>
                  </a:solidFill>
                  <a:latin typeface="함초롬바탕"/>
                  <a:ea typeface="맑은 고딕"/>
                </a:rPr>
                <a:t>346,589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BE63C15-CD7D-D4BD-3E00-B224BE9AD723}"/>
                </a:ext>
              </a:extLst>
            </p:cNvPr>
            <p:cNvSpPr/>
            <p:nvPr/>
          </p:nvSpPr>
          <p:spPr>
            <a:xfrm>
              <a:off x="4208009" y="1674678"/>
              <a:ext cx="710037" cy="232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b="1">
                  <a:solidFill>
                    <a:srgbClr val="000000"/>
                  </a:solidFill>
                  <a:latin typeface="함초롬바탕"/>
                  <a:ea typeface="맑은 고딕"/>
                </a:rPr>
                <a:t>299,474</a:t>
              </a:r>
              <a:endParaRPr lang="ko-KR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3FC582D-4E21-B78F-7D49-822C54B66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9975" y="1869136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DDFABC-C845-BF9C-4148-4E06839AA546}"/>
                </a:ext>
              </a:extLst>
            </p:cNvPr>
            <p:cNvSpPr/>
            <p:nvPr/>
          </p:nvSpPr>
          <p:spPr>
            <a:xfrm>
              <a:off x="6197386" y="3830209"/>
              <a:ext cx="1261395" cy="278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  <a:latin typeface="Malgun Gothic"/>
                  <a:ea typeface="Malgun Gothic"/>
                </a:rPr>
                <a:t>협의의 식품산업(A+B)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C0B7F4D-C62B-3A1B-98D6-7087A4FC0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5592" y="3316300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F821A68-6E64-961F-CE98-6D881A23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379" y="2054834"/>
              <a:ext cx="8778368" cy="20491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BFE22E-4A18-EB35-8594-E4CF727AEB39}"/>
                </a:ext>
              </a:extLst>
            </p:cNvPr>
            <p:cNvSpPr/>
            <p:nvPr/>
          </p:nvSpPr>
          <p:spPr>
            <a:xfrm>
              <a:off x="5995880" y="3822539"/>
              <a:ext cx="1486979" cy="2954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61782D3-832D-F4B5-CA09-02BB615AA998}"/>
              </a:ext>
            </a:extLst>
          </p:cNvPr>
          <p:cNvSpPr txBox="1"/>
          <p:nvPr/>
        </p:nvSpPr>
        <p:spPr>
          <a:xfrm>
            <a:off x="9371458" y="3755247"/>
            <a:ext cx="125756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50" b="1">
                <a:solidFill>
                  <a:srgbClr val="AEABAB"/>
                </a:solidFill>
                <a:ea typeface="맑은 고딕"/>
              </a:rPr>
              <a:t>식품산업통계정보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CF1E7-31F9-DB04-3F24-D7608FC33C49}"/>
              </a:ext>
            </a:extLst>
          </p:cNvPr>
          <p:cNvSpPr txBox="1"/>
          <p:nvPr/>
        </p:nvSpPr>
        <p:spPr>
          <a:xfrm>
            <a:off x="434633" y="1220996"/>
            <a:ext cx="307330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b="1">
                <a:solidFill>
                  <a:schemeClr val="tx1"/>
                </a:solidFill>
                <a:latin typeface="맑은 고딕"/>
                <a:ea typeface="맑은 고딕"/>
              </a:rPr>
              <a:t>식품</a:t>
            </a:r>
            <a:r>
              <a:rPr lang="ko-KR" b="1"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000000"/>
                </a:solidFill>
                <a:latin typeface="맑은 고딕"/>
                <a:ea typeface="맑은 고딕"/>
              </a:rPr>
              <a:t>산업 </a:t>
            </a:r>
            <a:r>
              <a:rPr lang="ko-KR" b="1">
                <a:latin typeface="맑은 고딕"/>
                <a:ea typeface="맑은 고딕"/>
              </a:rPr>
              <a:t>데이터</a:t>
            </a:r>
            <a:r>
              <a:rPr lang="ko-KR" altLang="en-US" b="1">
                <a:latin typeface="맑은 고딕"/>
                <a:ea typeface="맑은 고딕"/>
              </a:rPr>
              <a:t> 설명</a:t>
            </a:r>
            <a:endParaRPr lang="ko-KR" b="1"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5C2C8-E2FF-2205-23E5-1EDC3A6EDA01}"/>
              </a:ext>
            </a:extLst>
          </p:cNvPr>
          <p:cNvSpPr txBox="1"/>
          <p:nvPr/>
        </p:nvSpPr>
        <p:spPr>
          <a:xfrm>
            <a:off x="391885" y="406095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73751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/>
            <p:cNvSpPr txBox="1"/>
            <p:nvPr/>
          </p:nvSpPr>
          <p:spPr>
            <a:xfrm>
              <a:off x="391885" y="518676"/>
              <a:ext cx="11525409" cy="44996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서론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32774" y="1128841"/>
            <a:ext cx="2516211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285750" lvl="0" indent="-285750" algn="just">
              <a:buFont typeface="Wingdings"/>
              <a:buChar char="Ø"/>
              <a:defRPr/>
            </a:pP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그린 버튼</a:t>
            </a:r>
            <a:r>
              <a:rPr lang="ko-KR" altLang="en-US" b="1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플랫폼</a:t>
            </a:r>
            <a:endParaRPr lang="ko-KR"/>
          </a:p>
        </p:txBody>
      </p:sp>
      <p:grpSp>
        <p:nvGrpSpPr>
          <p:cNvPr id="23" name="그룹 22"/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20" name="Google Shape;90;p13"/>
            <p:cNvPicPr/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1;p13"/>
            <p:cNvPicPr/>
            <p:nvPr/>
          </p:nvPicPr>
          <p:blipFill rotWithShape="1">
            <a:blip r:embed="rId4">
              <a:alphaModFix/>
            </a:blip>
            <a:srcRect l="17330" t="42650" r="17550" b="45520"/>
            <a:stretch>
              <a:fillRect/>
            </a:stretch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4" descr="시그니춰 가로타입4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387429" y="6590913"/>
              <a:ext cx="1202483" cy="137427"/>
            </a:xfrm>
            <a:prstGeom prst="rect">
              <a:avLst/>
            </a:prstGeom>
            <a:noFill/>
          </p:spPr>
        </p:pic>
      </p:grpSp>
      <p:pic>
        <p:nvPicPr>
          <p:cNvPr id="25" name="그림 24" descr="텍스트, 폰트, 그래픽, 로고이(가) 표시된 사진  AI가 생성한 콘텐츠에는 오류가 있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48587" y="8348"/>
            <a:ext cx="1944461" cy="4160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r">
              <a:defRPr/>
            </a:pPr>
            <a:r>
              <a:rPr lang="en-US" altLang="ko-KR" sz="1200" b="1">
                <a:solidFill>
                  <a:srgbClr val="0066A6"/>
                </a:solidFill>
                <a:ea typeface="맑은 고딕"/>
              </a:rPr>
              <a:t>06</a:t>
            </a:r>
            <a:endParaRPr lang="ko-KR" altLang="en-US" sz="1200" b="1">
              <a:solidFill>
                <a:srgbClr val="0066A6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89880" y="1376149"/>
            <a:ext cx="9633045" cy="5152029"/>
            <a:chOff x="1489880" y="1376149"/>
            <a:chExt cx="9633045" cy="5152029"/>
          </a:xfrm>
        </p:grpSpPr>
        <p:pic>
          <p:nvPicPr>
            <p:cNvPr id="3" name="그림 2" descr="텍스트, 스크린샷, 디자인이(가) 표시된 사진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75179" y="1499271"/>
              <a:ext cx="9161059" cy="482617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0656627" y="1376149"/>
              <a:ext cx="466298" cy="5152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89880" y="6289343"/>
              <a:ext cx="9325970" cy="1819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382836" y="6289343"/>
            <a:ext cx="1774208" cy="30777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 algn="l">
              <a:defRPr/>
            </a:pP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ea typeface="맑은 고딕"/>
              </a:rPr>
              <a:t>한국에너지공단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7C99E-686C-4F52-E608-9C4030BF385F}"/>
              </a:ext>
            </a:extLst>
          </p:cNvPr>
          <p:cNvSpPr txBox="1"/>
          <p:nvPr/>
        </p:nvSpPr>
        <p:spPr>
          <a:xfrm>
            <a:off x="391885" y="406095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407957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ACE14-3366-0C4C-4EC1-F825E877B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D257FB6-21EF-5B3B-4BEF-EAD954D0DD49}"/>
              </a:ext>
            </a:extLst>
          </p:cNvPr>
          <p:cNvGrpSpPr/>
          <p:nvPr/>
        </p:nvGrpSpPr>
        <p:grpSpPr>
          <a:xfrm>
            <a:off x="831087" y="1750565"/>
            <a:ext cx="7781861" cy="3360071"/>
            <a:chOff x="831087" y="1750565"/>
            <a:chExt cx="7781861" cy="33600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103483-80C5-151F-07C0-9D611574B233}"/>
                </a:ext>
              </a:extLst>
            </p:cNvPr>
            <p:cNvSpPr/>
            <p:nvPr/>
          </p:nvSpPr>
          <p:spPr>
            <a:xfrm>
              <a:off x="831087" y="1750565"/>
              <a:ext cx="117179" cy="3360071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F8212D-19FB-DE14-AC13-6D1D458EBFD3}"/>
                </a:ext>
              </a:extLst>
            </p:cNvPr>
            <p:cNvSpPr txBox="1"/>
            <p:nvPr/>
          </p:nvSpPr>
          <p:spPr>
            <a:xfrm>
              <a:off x="1081313" y="3429305"/>
              <a:ext cx="587693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4000" b="1" dirty="0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02 연구 방법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C75EE-B12C-0BDA-F7A5-5E7DE5230F9F}"/>
                </a:ext>
              </a:extLst>
            </p:cNvPr>
            <p:cNvSpPr txBox="1"/>
            <p:nvPr/>
          </p:nvSpPr>
          <p:spPr>
            <a:xfrm>
              <a:off x="1080034" y="2760676"/>
              <a:ext cx="753291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400" b="1" dirty="0" err="1">
                  <a:latin typeface="Malgun Gothic"/>
                  <a:ea typeface="Malgun Gothic"/>
                </a:rPr>
                <a:t>Industrial</a:t>
              </a:r>
              <a:r>
                <a:rPr lang="ko-KR" sz="1400" b="1" dirty="0">
                  <a:latin typeface="Malgun Gothic"/>
                  <a:ea typeface="Malgun Gothic"/>
                </a:rPr>
                <a:t> Power Data </a:t>
              </a:r>
              <a:r>
                <a:rPr lang="ko-KR" sz="1400" b="1" dirty="0" err="1">
                  <a:latin typeface="Malgun Gothic"/>
                  <a:ea typeface="Malgun Gothic"/>
                </a:rPr>
                <a:t>Analysis</a:t>
              </a:r>
              <a:r>
                <a:rPr lang="ko-KR" sz="1400" b="1" dirty="0">
                  <a:latin typeface="Malgun Gothic"/>
                  <a:ea typeface="Malgun Gothic"/>
                </a:rPr>
                <a:t> and </a:t>
              </a:r>
              <a:r>
                <a:rPr lang="ko-KR" sz="1400" b="1" dirty="0" err="1">
                  <a:latin typeface="Malgun Gothic"/>
                  <a:ea typeface="Malgun Gothic"/>
                </a:rPr>
                <a:t>Optimization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Using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a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Hybrid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Anomaly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Detection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Technique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Combining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Isolation</a:t>
              </a:r>
              <a:r>
                <a:rPr lang="ko-KR" sz="1400" b="1" dirty="0">
                  <a:latin typeface="Malgun Gothic"/>
                  <a:ea typeface="Malgun Gothic"/>
                </a:rPr>
                <a:t> </a:t>
              </a:r>
              <a:r>
                <a:rPr lang="ko-KR" sz="1400" b="1" dirty="0" err="1">
                  <a:latin typeface="Malgun Gothic"/>
                  <a:ea typeface="Malgun Gothic"/>
                </a:rPr>
                <a:t>Forest</a:t>
              </a:r>
              <a:r>
                <a:rPr lang="ko-KR" sz="1400" b="1" dirty="0">
                  <a:latin typeface="Malgun Gothic"/>
                  <a:ea typeface="Malgun Gothic"/>
                </a:rPr>
                <a:t> and </a:t>
              </a:r>
              <a:r>
                <a:rPr lang="ko-KR" sz="1400" b="1" dirty="0" err="1">
                  <a:latin typeface="Malgun Gothic"/>
                  <a:ea typeface="Malgun Gothic"/>
                </a:rPr>
                <a:t>Autoencoder</a:t>
              </a:r>
              <a:endParaRPr 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9D7BFF-0DC1-BBC7-06E8-E1456BDF2962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3" name="Google Shape;90;p13">
              <a:extLst>
                <a:ext uri="{FF2B5EF4-FFF2-40B4-BE49-F238E27FC236}">
                  <a16:creationId xmlns:a16="http://schemas.microsoft.com/office/drawing/2014/main" id="{52EEE243-0046-CE43-0C75-2DDF9F0D121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91;p13">
              <a:extLst>
                <a:ext uri="{FF2B5EF4-FFF2-40B4-BE49-F238E27FC236}">
                  <a16:creationId xmlns:a16="http://schemas.microsoft.com/office/drawing/2014/main" id="{6B902921-15E5-047C-93BD-3CDB4B876B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4" descr="시그니춰 가로타입4">
              <a:extLst>
                <a:ext uri="{FF2B5EF4-FFF2-40B4-BE49-F238E27FC236}">
                  <a16:creationId xmlns:a16="http://schemas.microsoft.com/office/drawing/2014/main" id="{184CDC07-A046-F455-07B0-24C95841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99B4CA4-474E-1543-1FBA-A0622213C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A035-B78C-E600-BC33-0E9D2DDB6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C0EC0C-BF12-7AAC-5956-7AC0A6A4C8E2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ED62A-72CF-1BFB-7390-D0ABC91B1023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D74B08-F55E-60D5-94E2-FFB305B6E4DF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26143E3-5290-0A62-5CE7-1830E2560C29}"/>
              </a:ext>
            </a:extLst>
          </p:cNvPr>
          <p:cNvSpPr txBox="1"/>
          <p:nvPr/>
        </p:nvSpPr>
        <p:spPr>
          <a:xfrm>
            <a:off x="391885" y="1220899"/>
            <a:ext cx="235014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전처리</a:t>
            </a:r>
            <a:endParaRPr lang="ko-KR" altLang="en-US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6565A2-66E2-EA35-72A9-C7A298BC8D4C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4" name="Google Shape;90;p13">
              <a:extLst>
                <a:ext uri="{FF2B5EF4-FFF2-40B4-BE49-F238E27FC236}">
                  <a16:creationId xmlns:a16="http://schemas.microsoft.com/office/drawing/2014/main" id="{8A785B61-507B-479F-022F-270C384A866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1;p13">
              <a:extLst>
                <a:ext uri="{FF2B5EF4-FFF2-40B4-BE49-F238E27FC236}">
                  <a16:creationId xmlns:a16="http://schemas.microsoft.com/office/drawing/2014/main" id="{7F5578BE-3CE4-6B44-1E68-5745214A6CD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4" descr="시그니춰 가로타입4">
              <a:extLst>
                <a:ext uri="{FF2B5EF4-FFF2-40B4-BE49-F238E27FC236}">
                  <a16:creationId xmlns:a16="http://schemas.microsoft.com/office/drawing/2014/main" id="{6848C6AC-21EB-789B-1E09-DA8890EAD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3B58E45-0F68-1EB3-A85F-BF672289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5C86EEB-84E2-67B2-1E91-3577789CB4A7}"/>
              </a:ext>
            </a:extLst>
          </p:cNvPr>
          <p:cNvSpPr/>
          <p:nvPr/>
        </p:nvSpPr>
        <p:spPr>
          <a:xfrm>
            <a:off x="4802034" y="2841353"/>
            <a:ext cx="2600249" cy="11696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데이터 정규화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0AFA2A-9C74-65B9-D60E-ABB04C0FF5DE}"/>
              </a:ext>
            </a:extLst>
          </p:cNvPr>
          <p:cNvSpPr/>
          <p:nvPr/>
        </p:nvSpPr>
        <p:spPr>
          <a:xfrm>
            <a:off x="1743593" y="2841352"/>
            <a:ext cx="2600249" cy="11696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데이터 수집 및</a:t>
            </a: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맑은 고딕"/>
                <a:ea typeface="맑은 고딕"/>
              </a:rPr>
              <a:t>결측치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 처리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70DB3F-AE50-BA23-4ED4-D1420CF49F76}"/>
              </a:ext>
            </a:extLst>
          </p:cNvPr>
          <p:cNvSpPr/>
          <p:nvPr/>
        </p:nvSpPr>
        <p:spPr>
          <a:xfrm>
            <a:off x="7860472" y="2841352"/>
            <a:ext cx="2600249" cy="11696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클러스터링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FBAFE-30EA-0B34-3D6F-559D2E667A5D}"/>
              </a:ext>
            </a:extLst>
          </p:cNvPr>
          <p:cNvSpPr txBox="1"/>
          <p:nvPr/>
        </p:nvSpPr>
        <p:spPr>
          <a:xfrm>
            <a:off x="11655062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08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B79E9-6F01-8F6F-A9F2-D9BD2F21A4DB}"/>
              </a:ext>
            </a:extLst>
          </p:cNvPr>
          <p:cNvSpPr txBox="1"/>
          <p:nvPr/>
        </p:nvSpPr>
        <p:spPr>
          <a:xfrm>
            <a:off x="391885" y="406095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103005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A127C-C120-6780-C052-6685A76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스크린샷, 평행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E36FC61-9C8C-0D31-42CA-8910591D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31" y="1644142"/>
            <a:ext cx="6096000" cy="348426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36873E-1D86-8D9B-A67B-2BDA4E88AC8F}"/>
              </a:ext>
            </a:extLst>
          </p:cNvPr>
          <p:cNvGrpSpPr/>
          <p:nvPr/>
        </p:nvGrpSpPr>
        <p:grpSpPr>
          <a:xfrm>
            <a:off x="274706" y="420088"/>
            <a:ext cx="11642588" cy="711214"/>
            <a:chOff x="274706" y="295254"/>
            <a:chExt cx="11642588" cy="7112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308294-C16B-76D3-A6F0-C2BD4D240899}"/>
                </a:ext>
              </a:extLst>
            </p:cNvPr>
            <p:cNvSpPr txBox="1"/>
            <p:nvPr/>
          </p:nvSpPr>
          <p:spPr>
            <a:xfrm>
              <a:off x="391885" y="518676"/>
              <a:ext cx="1152540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ko-KR" altLang="en-US" sz="2400" b="1">
                  <a:solidFill>
                    <a:srgbClr val="0066A6"/>
                  </a:solidFill>
                  <a:latin typeface="+mj-lt"/>
                  <a:ea typeface="맑은 고딕"/>
                  <a:cs typeface="+mj-cs"/>
                </a:rPr>
                <a:t>연구 방법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5CAD1D-BE98-FADA-4715-EF3FC5B5FF7B}"/>
                </a:ext>
              </a:extLst>
            </p:cNvPr>
            <p:cNvSpPr/>
            <p:nvPr/>
          </p:nvSpPr>
          <p:spPr>
            <a:xfrm>
              <a:off x="274706" y="295254"/>
              <a:ext cx="117179" cy="711214"/>
            </a:xfrm>
            <a:prstGeom prst="rect">
              <a:avLst/>
            </a:prstGeom>
            <a:gradFill>
              <a:gsLst>
                <a:gs pos="0">
                  <a:srgbClr val="0066A6"/>
                </a:gs>
                <a:gs pos="100000">
                  <a:schemeClr val="accent1">
                    <a:lumMod val="5000"/>
                    <a:lumOff val="95000"/>
                  </a:schemeClr>
                </a:gs>
                <a:gs pos="100000">
                  <a:srgbClr val="DCE5F4"/>
                </a:gs>
                <a:gs pos="9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933AB3-212C-F0ED-D14F-83E3CEDEF80F}"/>
              </a:ext>
            </a:extLst>
          </p:cNvPr>
          <p:cNvSpPr txBox="1"/>
          <p:nvPr/>
        </p:nvSpPr>
        <p:spPr>
          <a:xfrm>
            <a:off x="391885" y="1201984"/>
            <a:ext cx="5203003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ko-KR" b="1" dirty="0">
                <a:solidFill>
                  <a:schemeClr val="tx1"/>
                </a:solidFill>
                <a:latin typeface="Malgun Gothic"/>
                <a:ea typeface="Malgun Gothic"/>
              </a:rPr>
              <a:t>데이터 </a:t>
            </a:r>
            <a:r>
              <a:rPr lang="ko-KR" b="1" dirty="0" err="1">
                <a:solidFill>
                  <a:schemeClr val="tx1"/>
                </a:solidFill>
                <a:latin typeface="Malgun Gothic"/>
                <a:ea typeface="Malgun Gothic"/>
              </a:rPr>
              <a:t>전처리</a:t>
            </a:r>
            <a:r>
              <a:rPr lang="ko-KR" b="1" dirty="0">
                <a:solidFill>
                  <a:srgbClr val="5B9BD5"/>
                </a:solidFill>
                <a:latin typeface="Malgun Gothic"/>
                <a:ea typeface="Malgun Gothic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Malgun Gothic"/>
                <a:ea typeface="Malgun Gothic"/>
              </a:rPr>
              <a:t>-</a:t>
            </a:r>
            <a:r>
              <a:rPr lang="ko-KR" altLang="en-US" b="1" dirty="0">
                <a:solidFill>
                  <a:srgbClr val="5B9BD5"/>
                </a:solidFill>
                <a:latin typeface="Malgun Gothic"/>
                <a:ea typeface="Malgun Gothic"/>
              </a:rPr>
              <a:t> </a:t>
            </a:r>
            <a:r>
              <a:rPr lang="ko-KR" b="1" dirty="0">
                <a:solidFill>
                  <a:schemeClr val="tx1"/>
                </a:solidFill>
                <a:latin typeface="Malgun Gothic"/>
                <a:ea typeface="Malgun Gothic"/>
              </a:rPr>
              <a:t>데이터 </a:t>
            </a:r>
            <a:r>
              <a:rPr lang="ko-KR" altLang="en-US" b="1" dirty="0">
                <a:solidFill>
                  <a:schemeClr val="tx1"/>
                </a:solidFill>
                <a:latin typeface="Malgun Gothic"/>
                <a:ea typeface="Malgun Gothic"/>
              </a:rPr>
              <a:t>수집 및 </a:t>
            </a:r>
            <a:r>
              <a:rPr lang="ko-KR" altLang="en-US" b="1" dirty="0" err="1">
                <a:solidFill>
                  <a:schemeClr val="tx1"/>
                </a:solidFill>
                <a:latin typeface="Malgun Gothic"/>
                <a:ea typeface="Malgun Gothic"/>
              </a:rPr>
              <a:t>결측치</a:t>
            </a:r>
            <a:r>
              <a:rPr lang="ko-KR" altLang="en-US" b="1" dirty="0">
                <a:solidFill>
                  <a:schemeClr val="tx1"/>
                </a:solidFill>
                <a:latin typeface="Malgun Gothic"/>
                <a:ea typeface="Malgun Gothic"/>
              </a:rPr>
              <a:t> 처리</a:t>
            </a:r>
            <a:endParaRPr lang="ko-KR" dirty="0">
              <a:solidFill>
                <a:schemeClr val="tx1"/>
              </a:solidFill>
            </a:endParaRPr>
          </a:p>
          <a:p>
            <a:pPr algn="just"/>
            <a:endParaRPr lang="ko-KR" altLang="en-US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C00FB2-6A93-207A-E7A9-0F3074F7BC2C}"/>
              </a:ext>
            </a:extLst>
          </p:cNvPr>
          <p:cNvGrpSpPr/>
          <p:nvPr/>
        </p:nvGrpSpPr>
        <p:grpSpPr>
          <a:xfrm>
            <a:off x="177463" y="6467295"/>
            <a:ext cx="4064340" cy="227337"/>
            <a:chOff x="1511345" y="6556142"/>
            <a:chExt cx="3078567" cy="172198"/>
          </a:xfrm>
        </p:grpSpPr>
        <p:pic>
          <p:nvPicPr>
            <p:cNvPr id="4" name="Google Shape;90;p13">
              <a:extLst>
                <a:ext uri="{FF2B5EF4-FFF2-40B4-BE49-F238E27FC236}">
                  <a16:creationId xmlns:a16="http://schemas.microsoft.com/office/drawing/2014/main" id="{274AB20A-4F8A-A8E6-B016-F892714607A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1345" y="6556142"/>
              <a:ext cx="808042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91;p13">
              <a:extLst>
                <a:ext uri="{FF2B5EF4-FFF2-40B4-BE49-F238E27FC236}">
                  <a16:creationId xmlns:a16="http://schemas.microsoft.com/office/drawing/2014/main" id="{FDD1F8F3-0409-75BF-360A-EA2437D0DDA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7328" t="42654" r="17550" b="45524"/>
            <a:stretch/>
          </p:blipFill>
          <p:spPr>
            <a:xfrm>
              <a:off x="2376052" y="6556142"/>
              <a:ext cx="954711" cy="17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4" descr="시그니춰 가로타입4">
              <a:extLst>
                <a:ext uri="{FF2B5EF4-FFF2-40B4-BE49-F238E27FC236}">
                  <a16:creationId xmlns:a16="http://schemas.microsoft.com/office/drawing/2014/main" id="{FD7B48B3-38EE-A935-4C81-938BDDAA3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429" y="6590913"/>
              <a:ext cx="1202483" cy="137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그림 15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18D172-E2C2-1AAD-3544-FB2C41A03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587" y="-1177"/>
            <a:ext cx="1944461" cy="41607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2C9513-4E6C-8FEA-D64C-BBDD4AEA0F70}"/>
              </a:ext>
            </a:extLst>
          </p:cNvPr>
          <p:cNvGrpSpPr/>
          <p:nvPr/>
        </p:nvGrpSpPr>
        <p:grpSpPr>
          <a:xfrm>
            <a:off x="408086" y="2266145"/>
            <a:ext cx="4897826" cy="1817051"/>
            <a:chOff x="594610" y="2052202"/>
            <a:chExt cx="4996891" cy="1817051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B55C1121-C792-1C9B-6690-948DC7971DAD}"/>
                </a:ext>
              </a:extLst>
            </p:cNvPr>
            <p:cNvSpPr/>
            <p:nvPr/>
          </p:nvSpPr>
          <p:spPr>
            <a:xfrm>
              <a:off x="594610" y="2052202"/>
              <a:ext cx="4996891" cy="1817051"/>
            </a:xfrm>
            <a:prstGeom prst="bracketPair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/>
                <a:ea typeface="맑은 고딕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EB03A4-C46C-75E6-13D1-C29B7FD29050}"/>
                </a:ext>
              </a:extLst>
            </p:cNvPr>
            <p:cNvSpPr txBox="1"/>
            <p:nvPr/>
          </p:nvSpPr>
          <p:spPr>
            <a:xfrm>
              <a:off x="987927" y="2313385"/>
              <a:ext cx="457395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ko-KR" altLang="en-US" sz="1600" b="1" dirty="0">
                  <a:latin typeface="맑은 고딕"/>
                  <a:ea typeface="맑은 고딕"/>
                </a:rPr>
                <a:t>기존의 데이터는 </a:t>
              </a:r>
              <a:r>
                <a:rPr lang="en-US" altLang="ko-KR" sz="1600" b="1" dirty="0">
                  <a:latin typeface="맑은 고딕"/>
                  <a:ea typeface="맑은 고딕"/>
                </a:rPr>
                <a:t>100</a:t>
              </a:r>
              <a:r>
                <a:rPr lang="ko-KR" altLang="en-US" sz="1600" b="1" dirty="0">
                  <a:latin typeface="맑은 고딕"/>
                  <a:ea typeface="맑은 고딕"/>
                </a:rPr>
                <a:t>만개의 샘플과 </a:t>
              </a:r>
              <a:r>
                <a:rPr lang="en-US" altLang="ko-KR" sz="1600" b="1" dirty="0">
                  <a:latin typeface="맑은 고딕"/>
                  <a:ea typeface="맑은 고딕"/>
                </a:rPr>
                <a:t>96</a:t>
              </a:r>
              <a:r>
                <a:rPr lang="ko-KR" altLang="en-US" sz="1600" b="1" dirty="0">
                  <a:latin typeface="맑은 고딕"/>
                  <a:ea typeface="맑은 고딕"/>
                </a:rPr>
                <a:t>개의 </a:t>
              </a:r>
              <a:endParaRPr lang="en-US" altLang="ko-KR" sz="1600" b="1" dirty="0">
                <a:latin typeface="맑은 고딕"/>
                <a:ea typeface="맑은 고딕"/>
              </a:endParaRPr>
            </a:p>
            <a:p>
              <a:pPr algn="just"/>
              <a:r>
                <a:rPr lang="ko-KR" altLang="en-US" sz="1600" b="1" dirty="0">
                  <a:latin typeface="맑은 고딕"/>
                  <a:ea typeface="맑은 고딕"/>
                </a:rPr>
                <a:t>시계열 특성 </a:t>
              </a:r>
              <a:r>
                <a:rPr lang="en-US" altLang="ko-KR" sz="1600" b="1" dirty="0">
                  <a:latin typeface="맑은 고딕"/>
                  <a:ea typeface="맑은 고딕"/>
                </a:rPr>
                <a:t>/ </a:t>
              </a:r>
              <a:r>
                <a:rPr lang="ko-KR" altLang="en-US" sz="1600" b="1" dirty="0">
                  <a:latin typeface="맑은 고딕"/>
                  <a:ea typeface="맑은 고딕"/>
                </a:rPr>
                <a:t>약 </a:t>
              </a:r>
              <a:r>
                <a:rPr lang="en-US" altLang="ko-KR" sz="1600" b="1" dirty="0">
                  <a:latin typeface="맑은 고딕"/>
                  <a:ea typeface="맑은 고딕"/>
                </a:rPr>
                <a:t>1</a:t>
              </a:r>
              <a:r>
                <a:rPr lang="ko-KR" altLang="en-US" sz="1600" b="1" dirty="0" err="1">
                  <a:latin typeface="맑은 고딕"/>
                  <a:ea typeface="맑은 고딕"/>
                </a:rPr>
                <a:t>억개의</a:t>
              </a:r>
              <a:r>
                <a:rPr lang="ko-KR" altLang="en-US" sz="1600" b="1" dirty="0">
                  <a:latin typeface="맑은 고딕"/>
                  <a:ea typeface="맑은 고딕"/>
                </a:rPr>
                <a:t> 데이터셋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DE0BB3-A056-8B46-33A9-1F9C6CEF5F5B}"/>
                </a:ext>
              </a:extLst>
            </p:cNvPr>
            <p:cNvSpPr txBox="1"/>
            <p:nvPr/>
          </p:nvSpPr>
          <p:spPr>
            <a:xfrm>
              <a:off x="963558" y="2893005"/>
              <a:ext cx="457395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ko-KR" altLang="en-US" sz="1600" b="1" dirty="0">
                  <a:latin typeface="맑은 고딕"/>
                  <a:ea typeface="맑은 고딕"/>
                </a:rPr>
                <a:t>식품 산업 데이터 추출 후, </a:t>
              </a:r>
              <a:r>
                <a:rPr lang="ko-KR" altLang="en-US" sz="1600" b="1" dirty="0" err="1">
                  <a:solidFill>
                    <a:srgbClr val="C00000"/>
                  </a:solidFill>
                  <a:latin typeface="맑은 고딕"/>
                  <a:ea typeface="맑은 고딕"/>
                </a:rPr>
                <a:t>결측치</a:t>
              </a:r>
              <a:r>
                <a:rPr lang="ko-KR" altLang="en-US" sz="1600" b="1" dirty="0">
                  <a:latin typeface="맑은 고딕"/>
                  <a:ea typeface="맑은 고딕"/>
                </a:rPr>
                <a:t> 처리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5BC3C6-CAA9-B430-6E4E-FAD4A9099DA8}"/>
              </a:ext>
            </a:extLst>
          </p:cNvPr>
          <p:cNvSpPr txBox="1"/>
          <p:nvPr/>
        </p:nvSpPr>
        <p:spPr>
          <a:xfrm>
            <a:off x="799329" y="3445502"/>
            <a:ext cx="45739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1600" b="1" dirty="0">
                <a:latin typeface="맑은 고딕"/>
                <a:ea typeface="맑은 고딕"/>
              </a:rPr>
              <a:t>※</a:t>
            </a: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  <a:latin typeface="맑은 고딕"/>
                <a:ea typeface="맑은 고딕"/>
              </a:rPr>
              <a:t>결측치</a:t>
            </a:r>
            <a:r>
              <a:rPr lang="ko-KR" altLang="en-US" sz="1600" b="1" dirty="0" err="1">
                <a:latin typeface="맑은 고딕"/>
                <a:ea typeface="맑은 고딕"/>
              </a:rPr>
              <a:t>는</a:t>
            </a:r>
            <a:r>
              <a:rPr lang="ko-KR" altLang="en-US" sz="1600" b="1" dirty="0">
                <a:latin typeface="맑은 고딕"/>
                <a:ea typeface="맑은 고딕"/>
              </a:rPr>
              <a:t> 데이터의 </a:t>
            </a:r>
            <a:r>
              <a:rPr lang="ko-KR" altLang="en-US" sz="1600" b="1" dirty="0">
                <a:solidFill>
                  <a:schemeClr val="accent5"/>
                </a:solidFill>
                <a:latin typeface="맑은 고딕"/>
                <a:ea typeface="맑은 고딕"/>
              </a:rPr>
              <a:t>평균값</a:t>
            </a:r>
            <a:r>
              <a:rPr lang="ko-KR" altLang="en-US" sz="1600" b="1" dirty="0">
                <a:latin typeface="맑은 고딕"/>
                <a:ea typeface="맑은 고딕"/>
              </a:rPr>
              <a:t>으로 대체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7283B-FEAA-47FA-57D6-2F6A02A72D40}"/>
              </a:ext>
            </a:extLst>
          </p:cNvPr>
          <p:cNvSpPr txBox="1"/>
          <p:nvPr/>
        </p:nvSpPr>
        <p:spPr>
          <a:xfrm>
            <a:off x="7423070" y="1509761"/>
            <a:ext cx="3279602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1600" b="1" dirty="0">
                <a:latin typeface="맑은 고딕"/>
                <a:ea typeface="맑은 고딕"/>
              </a:rPr>
              <a:t>15분 간격의 전력소모 (식품산업)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FC46A4-DAA4-95E7-824D-7BC7B36F6F1D}"/>
              </a:ext>
            </a:extLst>
          </p:cNvPr>
          <p:cNvSpPr txBox="1"/>
          <p:nvPr/>
        </p:nvSpPr>
        <p:spPr>
          <a:xfrm>
            <a:off x="8414713" y="4933542"/>
            <a:ext cx="133806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1400" b="1">
                <a:latin typeface="맑은 고딕"/>
                <a:ea typeface="맑은 고딕"/>
              </a:rPr>
              <a:t>시간 레이블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2E03E-ED59-2FAC-AE19-4962B0634BDB}"/>
              </a:ext>
            </a:extLst>
          </p:cNvPr>
          <p:cNvSpPr txBox="1"/>
          <p:nvPr/>
        </p:nvSpPr>
        <p:spPr>
          <a:xfrm>
            <a:off x="11644624" y="6480757"/>
            <a:ext cx="4191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66A6"/>
                </a:solidFill>
                <a:ea typeface="맑은 고딕"/>
              </a:rPr>
              <a:t>09</a:t>
            </a:r>
            <a:endParaRPr lang="ko-KR" altLang="en-US" sz="1200" b="1" dirty="0">
              <a:solidFill>
                <a:srgbClr val="0066A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6C7EF-6F84-E022-4038-EE38B12444EB}"/>
              </a:ext>
            </a:extLst>
          </p:cNvPr>
          <p:cNvSpPr txBox="1"/>
          <p:nvPr/>
        </p:nvSpPr>
        <p:spPr>
          <a:xfrm>
            <a:off x="391885" y="441179"/>
            <a:ext cx="67907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Isolation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Forest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와 </a:t>
            </a:r>
            <a:r>
              <a:rPr lang="ko-KR" altLang="en-US" sz="1000" b="1" dirty="0" err="1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Autoencoder</a:t>
            </a:r>
            <a:r>
              <a:rPr lang="ko-KR" altLang="en-US" sz="1000" b="1" dirty="0">
                <a:solidFill>
                  <a:srgbClr val="0066A6"/>
                </a:solidFill>
                <a:latin typeface="+mj-lt"/>
                <a:ea typeface="맑은 고딕"/>
                <a:cs typeface="+mj-cs"/>
              </a:rPr>
              <a:t> 하이브리드 이상치 탐지 기법을 활용한 산업 전력 데이터 분석 및 최적화</a:t>
            </a:r>
          </a:p>
        </p:txBody>
      </p:sp>
    </p:spTree>
    <p:extLst>
      <p:ext uri="{BB962C8B-B14F-4D97-AF65-F5344CB8AC3E}">
        <p14:creationId xmlns:p14="http://schemas.microsoft.com/office/powerpoint/2010/main" val="411018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4379</TotalTime>
  <Words>1468</Words>
  <Application>Microsoft Office PowerPoint</Application>
  <PresentationFormat>와이드스크린</PresentationFormat>
  <Paragraphs>247</Paragraphs>
  <Slides>25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</vt:lpstr>
      <vt:lpstr>Wingdings</vt:lpstr>
      <vt:lpstr>맑은 고딕</vt:lpstr>
      <vt:lpstr>맑은 고딕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권우현</cp:lastModifiedBy>
  <cp:revision>254</cp:revision>
  <dcterms:created xsi:type="dcterms:W3CDTF">2024-08-27T00:59:48Z</dcterms:created>
  <dcterms:modified xsi:type="dcterms:W3CDTF">2025-03-07T05:07:25Z</dcterms:modified>
  <cp:version/>
</cp:coreProperties>
</file>